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64" r:id="rId3"/>
    <p:sldId id="257" r:id="rId4"/>
    <p:sldId id="258" r:id="rId5"/>
    <p:sldId id="259" r:id="rId6"/>
    <p:sldId id="260" r:id="rId7"/>
    <p:sldId id="262" r:id="rId8"/>
    <p:sldId id="261" r:id="rId9"/>
    <p:sldId id="265" r:id="rId10"/>
    <p:sldId id="263"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9" d="100"/>
          <a:sy n="79" d="100"/>
        </p:scale>
        <p:origin x="157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1F93056E-EC30-43A3-ACEA-E2F2736A54B6}" type="datetimeFigureOut">
              <a:rPr lang="en-US" smtClean="0"/>
              <a:pPr/>
              <a:t>8/31/2026</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9C1F0100-99BE-4854-B23A-0652DD7CE94D}"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F93056E-EC30-43A3-ACEA-E2F2736A54B6}" type="datetimeFigureOut">
              <a:rPr lang="en-US" smtClean="0"/>
              <a:pPr/>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1F0100-99BE-4854-B23A-0652DD7CE94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F93056E-EC30-43A3-ACEA-E2F2736A54B6}" type="datetimeFigureOut">
              <a:rPr lang="en-US" smtClean="0"/>
              <a:pPr/>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1F0100-99BE-4854-B23A-0652DD7CE94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1F93056E-EC30-43A3-ACEA-E2F2736A54B6}" type="datetimeFigureOut">
              <a:rPr lang="en-US" smtClean="0"/>
              <a:pPr/>
              <a:t>8/31/2026</a:t>
            </a:fld>
            <a:endParaRPr lang="en-US"/>
          </a:p>
        </p:txBody>
      </p:sp>
      <p:sp>
        <p:nvSpPr>
          <p:cNvPr id="9" name="Slide Number Placeholder 8"/>
          <p:cNvSpPr>
            <a:spLocks noGrp="1"/>
          </p:cNvSpPr>
          <p:nvPr>
            <p:ph type="sldNum" sz="quarter" idx="15"/>
          </p:nvPr>
        </p:nvSpPr>
        <p:spPr/>
        <p:txBody>
          <a:bodyPr rtlCol="0"/>
          <a:lstStyle/>
          <a:p>
            <a:fld id="{9C1F0100-99BE-4854-B23A-0652DD7CE94D}"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F93056E-EC30-43A3-ACEA-E2F2736A54B6}" type="datetimeFigureOut">
              <a:rPr lang="en-US" smtClean="0"/>
              <a:pPr/>
              <a:t>8/31/2026</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9C1F0100-99BE-4854-B23A-0652DD7CE94D}"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1F93056E-EC30-43A3-ACEA-E2F2736A54B6}" type="datetimeFigureOut">
              <a:rPr lang="en-US" smtClean="0"/>
              <a:pPr/>
              <a:t>8/31/2026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1F0100-99BE-4854-B23A-0652DD7CE94D}"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1F93056E-EC30-43A3-ACEA-E2F2736A54B6}" type="datetimeFigureOut">
              <a:rPr lang="en-US" smtClean="0"/>
              <a:pPr/>
              <a:t>8/31/2026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1F0100-99BE-4854-B23A-0652DD7CE94D}"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1F93056E-EC30-43A3-ACEA-E2F2736A54B6}" type="datetimeFigureOut">
              <a:rPr lang="en-US" smtClean="0"/>
              <a:pPr/>
              <a:t>8/31/2026</a:t>
            </a:fld>
            <a:endParaRPr lang="en-US"/>
          </a:p>
        </p:txBody>
      </p:sp>
      <p:sp>
        <p:nvSpPr>
          <p:cNvPr id="7" name="Slide Number Placeholder 6"/>
          <p:cNvSpPr>
            <a:spLocks noGrp="1"/>
          </p:cNvSpPr>
          <p:nvPr>
            <p:ph type="sldNum" sz="quarter" idx="11"/>
          </p:nvPr>
        </p:nvSpPr>
        <p:spPr/>
        <p:txBody>
          <a:bodyPr rtlCol="0"/>
          <a:lstStyle/>
          <a:p>
            <a:fld id="{9C1F0100-99BE-4854-B23A-0652DD7CE94D}"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93056E-EC30-43A3-ACEA-E2F2736A54B6}" type="datetimeFigureOut">
              <a:rPr lang="en-US" smtClean="0"/>
              <a:pPr/>
              <a:t>8/31/2026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1F0100-99BE-4854-B23A-0652DD7CE94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1F93056E-EC30-43A3-ACEA-E2F2736A54B6}" type="datetimeFigureOut">
              <a:rPr lang="en-US" smtClean="0"/>
              <a:pPr/>
              <a:t>8/31/2026</a:t>
            </a:fld>
            <a:endParaRPr lang="en-US"/>
          </a:p>
        </p:txBody>
      </p:sp>
      <p:sp>
        <p:nvSpPr>
          <p:cNvPr id="22" name="Slide Number Placeholder 21"/>
          <p:cNvSpPr>
            <a:spLocks noGrp="1"/>
          </p:cNvSpPr>
          <p:nvPr>
            <p:ph type="sldNum" sz="quarter" idx="15"/>
          </p:nvPr>
        </p:nvSpPr>
        <p:spPr/>
        <p:txBody>
          <a:bodyPr rtlCol="0"/>
          <a:lstStyle/>
          <a:p>
            <a:fld id="{9C1F0100-99BE-4854-B23A-0652DD7CE94D}"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F93056E-EC30-43A3-ACEA-E2F2736A54B6}" type="datetimeFigureOut">
              <a:rPr lang="en-US" smtClean="0"/>
              <a:pPr/>
              <a:t>8/31/2026</a:t>
            </a:fld>
            <a:endParaRPr lang="en-US"/>
          </a:p>
        </p:txBody>
      </p:sp>
      <p:sp>
        <p:nvSpPr>
          <p:cNvPr id="18" name="Slide Number Placeholder 17"/>
          <p:cNvSpPr>
            <a:spLocks noGrp="1"/>
          </p:cNvSpPr>
          <p:nvPr>
            <p:ph type="sldNum" sz="quarter" idx="11"/>
          </p:nvPr>
        </p:nvSpPr>
        <p:spPr/>
        <p:txBody>
          <a:bodyPr rtlCol="0"/>
          <a:lstStyle/>
          <a:p>
            <a:fld id="{9C1F0100-99BE-4854-B23A-0652DD7CE94D}"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F93056E-EC30-43A3-ACEA-E2F2736A54B6}" type="datetimeFigureOut">
              <a:rPr lang="en-US" smtClean="0"/>
              <a:pPr/>
              <a:t>8/31/2026</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9C1F0100-99BE-4854-B23A-0652DD7CE94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2276872"/>
            <a:ext cx="6876256" cy="1152128"/>
          </a:xfrm>
        </p:spPr>
        <p:txBody>
          <a:bodyPr>
            <a:normAutofit fontScale="90000"/>
          </a:bodyPr>
          <a:lstStyle/>
          <a:p>
            <a:pPr algn="ctr" rtl="1"/>
            <a:br>
              <a:rPr lang="fa-IR" dirty="0"/>
            </a:br>
            <a:br>
              <a:rPr lang="fa-IR" dirty="0"/>
            </a:br>
            <a:br>
              <a:rPr lang="fa-IR" dirty="0"/>
            </a:br>
            <a:br>
              <a:rPr lang="fa-IR" dirty="0"/>
            </a:br>
            <a:r>
              <a:rPr lang="fa-IR" dirty="0"/>
              <a:t>ارزيابي اثرات زيست محيطي محل دفن بهداشتي –مهندسي شهرستان سمنان با روش ماتريس سريع (پاستاكيا)</a:t>
            </a:r>
            <a:br>
              <a:rPr lang="fa-IR" dirty="0"/>
            </a:br>
            <a:endParaRPr lang="en-US" dirty="0"/>
          </a:p>
        </p:txBody>
      </p:sp>
      <p:sp>
        <p:nvSpPr>
          <p:cNvPr id="5" name="Rectangle 4"/>
          <p:cNvSpPr/>
          <p:nvPr/>
        </p:nvSpPr>
        <p:spPr>
          <a:xfrm>
            <a:off x="4211960" y="476672"/>
            <a:ext cx="2178802" cy="553998"/>
          </a:xfrm>
          <a:prstGeom prst="rect">
            <a:avLst/>
          </a:prstGeom>
        </p:spPr>
        <p:txBody>
          <a:bodyPr wrap="none">
            <a:spAutoFit/>
          </a:bodyPr>
          <a:lstStyle/>
          <a:p>
            <a:r>
              <a:rPr lang="fa-IR" sz="3000" b="1" cap="small" dirty="0">
                <a:solidFill>
                  <a:srgbClr val="575F6D"/>
                </a:solidFill>
                <a:ea typeface="+mj-ea"/>
              </a:rPr>
              <a:t>به نام خالق يكتا</a:t>
            </a:r>
            <a:endParaRPr lang="en-US" dirty="0"/>
          </a:p>
        </p:txBody>
      </p:sp>
      <p:sp>
        <p:nvSpPr>
          <p:cNvPr id="6" name="Subtitle 5">
            <a:extLst>
              <a:ext uri="{FF2B5EF4-FFF2-40B4-BE49-F238E27FC236}">
                <a16:creationId xmlns:a16="http://schemas.microsoft.com/office/drawing/2014/main" id="{A250A41A-2897-CA33-4E22-6824F7E35882}"/>
              </a:ext>
            </a:extLst>
          </p:cNvPr>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827584" y="764704"/>
            <a:ext cx="7776864" cy="4608512"/>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692696"/>
            <a:ext cx="8208912" cy="3349058"/>
          </a:xfrm>
          <a:prstGeom prst="rect">
            <a:avLst/>
          </a:prstGeom>
          <a:noFill/>
        </p:spPr>
        <p:txBody>
          <a:bodyPr wrap="square" rtlCol="0">
            <a:spAutoFit/>
          </a:bodyPr>
          <a:lstStyle/>
          <a:p>
            <a:pPr algn="r">
              <a:lnSpc>
                <a:spcPct val="150000"/>
              </a:lnSpc>
            </a:pPr>
            <a:r>
              <a:rPr lang="fa-IR" sz="2400" b="1" dirty="0"/>
              <a:t>محل احداث لندفیل بهداشتی در 20 کیلومتری جنوب شرقی شهرستان سمنان در مسیر جاده پایگاه نیروی هوایی و درزمینی به مساحت 25 هکتار قرار دارد. روزانه حدود 100تن زباله وارد این لندفیل می شود . لذا حجم زباله ÷س از 25 سال به حدود 2916000 مترمکعب خواهد رسید. در این محل پسماندهای مسکونی -تجاری اداری بیمارستانی و صنعتی در یک قسمت و پسماندهای درمانی تا حدودی در قسمت مجزای دیگر دفن می گردد.</a:t>
            </a:r>
            <a:endParaRPr lang="en-US" sz="2400" b="1" dirty="0"/>
          </a:p>
        </p:txBody>
      </p:sp>
    </p:spTree>
    <p:extLst>
      <p:ext uri="{BB962C8B-B14F-4D97-AF65-F5344CB8AC3E}">
        <p14:creationId xmlns:p14="http://schemas.microsoft.com/office/powerpoint/2010/main" val="5893184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95536" y="332656"/>
            <a:ext cx="8064896" cy="9510296"/>
          </a:xfrm>
          <a:prstGeom prst="rect">
            <a:avLst/>
          </a:prstGeom>
          <a:noFill/>
        </p:spPr>
        <p:txBody>
          <a:bodyPr wrap="square" rtlCol="0">
            <a:spAutoFit/>
          </a:bodyPr>
          <a:lstStyle/>
          <a:p>
            <a:pPr algn="r" rtl="1">
              <a:lnSpc>
                <a:spcPct val="150000"/>
              </a:lnSpc>
              <a:buFont typeface="Wingdings" pitchFamily="2" charset="2"/>
              <a:buChar char="v"/>
            </a:pPr>
            <a:r>
              <a:rPr lang="fa-IR" sz="2400" b="1" dirty="0">
                <a:cs typeface="+mj-cs"/>
              </a:rPr>
              <a:t>جهت ارزيابي اثرات زيست محيطي محل دفن بهداشتي پسماندهاي شهري شهرستان سمنان از روش </a:t>
            </a:r>
            <a:r>
              <a:rPr lang="fa-IR" sz="2400" b="1" dirty="0">
                <a:solidFill>
                  <a:srgbClr val="C00000"/>
                </a:solidFill>
                <a:cs typeface="+mj-cs"/>
              </a:rPr>
              <a:t>ماتريس سريع (پاستاكيا) </a:t>
            </a:r>
            <a:r>
              <a:rPr lang="fa-IR" sz="2400" b="1" dirty="0">
                <a:cs typeface="+mj-cs"/>
              </a:rPr>
              <a:t>استفاده شده است.</a:t>
            </a:r>
          </a:p>
          <a:p>
            <a:pPr algn="r" rtl="1">
              <a:lnSpc>
                <a:spcPct val="150000"/>
              </a:lnSpc>
              <a:buFont typeface="Wingdings" pitchFamily="2" charset="2"/>
              <a:buChar char="v"/>
            </a:pPr>
            <a:r>
              <a:rPr lang="fa-IR" sz="2400" b="1" dirty="0">
                <a:cs typeface="+mj-cs"/>
              </a:rPr>
              <a:t>در این مقاله جهت ارزیابی اثرات زیست محیطی محل دفن بهداشتی –مهندسی شهرستان سمنان از روش ماتریس سریع استفاده شد. ماتریس ارزیابی اثرات سریع ابزاری است که برای سامان دهی تجزیه تحلیل بکار می رود.داده های کیفی و کمی را همزمان مورد مقایسه قرار می دهد .</a:t>
            </a:r>
          </a:p>
          <a:p>
            <a:pPr algn="r" rtl="1">
              <a:lnSpc>
                <a:spcPct val="150000"/>
              </a:lnSpc>
              <a:buFont typeface="Wingdings" pitchFamily="2" charset="2"/>
              <a:buChar char="v"/>
            </a:pPr>
            <a:r>
              <a:rPr lang="fa-IR" sz="2400" b="1" dirty="0">
                <a:cs typeface="+mj-cs"/>
              </a:rPr>
              <a:t>انعطاف پذیری ماتریس سریع وقابلیت پاسخگویی بر انتقاداتی که بر سایر روش های ارزیابی که عمدتا به دلیل فردی بودن نتایج می باشد به ابزاری قدرتمند برای ارزیابی تبدیل شده است.</a:t>
            </a:r>
            <a:endParaRPr lang="en-US" sz="2400" b="1" dirty="0">
              <a:cs typeface="+mj-cs"/>
            </a:endParaRPr>
          </a:p>
          <a:p>
            <a:pPr algn="r" rtl="1">
              <a:lnSpc>
                <a:spcPct val="150000"/>
              </a:lnSpc>
              <a:buFont typeface="Wingdings" pitchFamily="2" charset="2"/>
              <a:buChar char="v"/>
            </a:pPr>
            <a:endParaRPr lang="fa-IR" sz="2400" b="1" dirty="0">
              <a:cs typeface="+mj-cs"/>
            </a:endParaRPr>
          </a:p>
          <a:p>
            <a:pPr algn="r" rtl="1">
              <a:lnSpc>
                <a:spcPct val="150000"/>
              </a:lnSpc>
              <a:buFont typeface="Wingdings" pitchFamily="2" charset="2"/>
              <a:buChar char="v"/>
            </a:pPr>
            <a:endParaRPr lang="fa-IR" sz="2400" b="1" dirty="0">
              <a:cs typeface="+mj-cs"/>
            </a:endParaRPr>
          </a:p>
          <a:p>
            <a:pPr algn="r" rtl="1">
              <a:lnSpc>
                <a:spcPct val="150000"/>
              </a:lnSpc>
              <a:buFont typeface="Wingdings" pitchFamily="2" charset="2"/>
              <a:buChar char="v"/>
            </a:pPr>
            <a:endParaRPr lang="fa-IR" sz="2400" b="1" dirty="0">
              <a:cs typeface="+mj-cs"/>
            </a:endParaRPr>
          </a:p>
          <a:p>
            <a:pPr algn="r" rtl="1">
              <a:lnSpc>
                <a:spcPct val="150000"/>
              </a:lnSpc>
              <a:buFont typeface="Wingdings" pitchFamily="2" charset="2"/>
              <a:buChar char="v"/>
            </a:pPr>
            <a:endParaRPr lang="fa-IR" sz="2400" b="1" dirty="0">
              <a:cs typeface="+mj-cs"/>
            </a:endParaRPr>
          </a:p>
          <a:p>
            <a:pPr algn="r" rtl="1">
              <a:lnSpc>
                <a:spcPct val="150000"/>
              </a:lnSpc>
              <a:buFont typeface="Wingdings" pitchFamily="2" charset="2"/>
              <a:buChar char="v"/>
            </a:pPr>
            <a:endParaRPr lang="fa-IR" sz="2400" b="1" dirty="0">
              <a:cs typeface="+mj-cs"/>
            </a:endParaRPr>
          </a:p>
          <a:p>
            <a:pPr algn="r" rtl="1">
              <a:lnSpc>
                <a:spcPct val="150000"/>
              </a:lnSpc>
              <a:buFont typeface="Wingdings" pitchFamily="2" charset="2"/>
              <a:buChar char="v"/>
            </a:pPr>
            <a:endParaRPr lang="fa-IR" sz="2400" b="1" dirty="0">
              <a:cs typeface="+mj-cs"/>
            </a:endParaRPr>
          </a:p>
          <a:p>
            <a:pPr algn="r" rtl="1">
              <a:lnSpc>
                <a:spcPct val="150000"/>
              </a:lnSpc>
              <a:buFont typeface="Wingdings" pitchFamily="2" charset="2"/>
              <a:buChar char="v"/>
            </a:pPr>
            <a:endParaRPr lang="fa-IR" sz="2400" b="1" dirty="0">
              <a:cs typeface="+mj-cs"/>
            </a:endParaRPr>
          </a:p>
          <a:p>
            <a:pPr algn="r" rtl="1">
              <a:lnSpc>
                <a:spcPct val="150000"/>
              </a:lnSpc>
            </a:pPr>
            <a:endParaRPr lang="fa-IR" sz="2400" b="1" dirty="0">
              <a:cs typeface="+mj-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11560" y="188640"/>
            <a:ext cx="7992888" cy="1354217"/>
          </a:xfrm>
          <a:prstGeom prst="rect">
            <a:avLst/>
          </a:prstGeom>
          <a:noFill/>
        </p:spPr>
        <p:txBody>
          <a:bodyPr wrap="square" rtlCol="0">
            <a:spAutoFit/>
          </a:bodyPr>
          <a:lstStyle/>
          <a:p>
            <a:pPr algn="ctr" rtl="1"/>
            <a:r>
              <a:rPr lang="fa-IR" sz="2400" b="1" dirty="0"/>
              <a:t>ماتريس ارزيابي سريع اثرات زيستي –پاستا كيا</a:t>
            </a:r>
          </a:p>
          <a:p>
            <a:pPr algn="ctr" rtl="1"/>
            <a:endParaRPr lang="fa-IR" b="1" dirty="0"/>
          </a:p>
          <a:p>
            <a:pPr algn="ctr"/>
            <a:r>
              <a:rPr lang="en-US" sz="2000" b="1" dirty="0">
                <a:ea typeface="Arial Unicode MS" pitchFamily="34" charset="-128"/>
                <a:cs typeface="Arial Unicode MS" pitchFamily="34" charset="-128"/>
              </a:rPr>
              <a:t>Rapid Impact Assessment Matrix (RIAM</a:t>
            </a:r>
            <a:r>
              <a:rPr lang="en-US" sz="2000" b="1" dirty="0">
                <a:latin typeface="Arial Unicode MS" pitchFamily="34" charset="-128"/>
                <a:ea typeface="Arial Unicode MS" pitchFamily="34" charset="-128"/>
                <a:cs typeface="Arial Unicode MS" pitchFamily="34" charset="-128"/>
              </a:rPr>
              <a:t>)</a:t>
            </a:r>
            <a:r>
              <a:rPr lang="fa-IR" sz="2000" b="1" dirty="0">
                <a:latin typeface="Arial Unicode MS" pitchFamily="34" charset="-128"/>
                <a:ea typeface="Arial Unicode MS" pitchFamily="34" charset="-128"/>
                <a:cs typeface="Arial Unicode MS" pitchFamily="34" charset="-128"/>
              </a:rPr>
              <a:t>- </a:t>
            </a:r>
            <a:r>
              <a:rPr lang="en-US" sz="2000" dirty="0"/>
              <a:t> </a:t>
            </a:r>
            <a:r>
              <a:rPr lang="en-US" sz="2000" b="1" dirty="0" err="1"/>
              <a:t>Pastakia</a:t>
            </a:r>
            <a:r>
              <a:rPr lang="en-US" sz="2000" b="1" dirty="0"/>
              <a:t> Matrix</a:t>
            </a:r>
            <a:endParaRPr lang="en-US" sz="2000" b="1" dirty="0">
              <a:latin typeface="Arial Unicode MS" pitchFamily="34" charset="-128"/>
              <a:ea typeface="Arial Unicode MS" pitchFamily="34" charset="-128"/>
              <a:cs typeface="Arial Unicode MS" pitchFamily="34" charset="-128"/>
            </a:endParaRPr>
          </a:p>
          <a:p>
            <a:pPr algn="ctr" rtl="1"/>
            <a:endParaRPr lang="fa-IR" sz="2000" b="1" dirty="0"/>
          </a:p>
        </p:txBody>
      </p:sp>
      <p:sp>
        <p:nvSpPr>
          <p:cNvPr id="4" name="Rectangle 3"/>
          <p:cNvSpPr/>
          <p:nvPr/>
        </p:nvSpPr>
        <p:spPr>
          <a:xfrm>
            <a:off x="179512" y="1700808"/>
            <a:ext cx="8424936" cy="3903056"/>
          </a:xfrm>
          <a:prstGeom prst="rect">
            <a:avLst/>
          </a:prstGeom>
        </p:spPr>
        <p:txBody>
          <a:bodyPr wrap="square">
            <a:spAutoFit/>
          </a:bodyPr>
          <a:lstStyle/>
          <a:p>
            <a:pPr algn="r" rtl="1">
              <a:lnSpc>
                <a:spcPct val="150000"/>
              </a:lnSpc>
            </a:pPr>
            <a:r>
              <a:rPr lang="fa-IR" sz="2400" b="1" dirty="0">
                <a:cs typeface="+mj-cs"/>
              </a:rPr>
              <a:t>این روش برای اولین بار توسط پاستاکیا (1998) پایه‌گذاری شده است و در آن از استاندارد مشخصی برای معیارهای مهم ارزیابی استفاده می‌شود. در این روش پس از شناسایی فعالیتهای طرح پیشنهادی، اثرات آنها بر هر یک از پارامترهای محیطی محیط‌های فیزیکی - شیمیایی، بیولوژیکی - اکولوژیکی، اجتماعی - فرهنگی و اقتصادی - فنی مشخص می شود.</a:t>
            </a:r>
          </a:p>
          <a:p>
            <a:pPr algn="r" rtl="1">
              <a:lnSpc>
                <a:spcPct val="150000"/>
              </a:lnSpc>
            </a:pPr>
            <a:r>
              <a:rPr lang="fa-IR" sz="2400" b="1" dirty="0">
                <a:cs typeface="+mj-cs"/>
              </a:rPr>
              <a:t>اين روش مي تواند به راحتي گزينه هاي مختلف را ارزيابي نموده و نتايج را بصورت آشكار و قابل فهم در اختيار تصميم گيران قرار دهد.</a:t>
            </a:r>
            <a:endParaRPr lang="en-US" sz="2400" b="1" dirty="0">
              <a:cs typeface="+mj-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323528" y="260648"/>
            <a:ext cx="8064896" cy="5038725"/>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755576" y="5373216"/>
            <a:ext cx="2736304" cy="10287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467544" y="260648"/>
            <a:ext cx="7920880" cy="4968552"/>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4427984" y="620688"/>
            <a:ext cx="4392488" cy="4968552"/>
          </a:xfrm>
          <a:prstGeom prst="rect">
            <a:avLst/>
          </a:prstGeom>
          <a:noFill/>
          <a:ln w="9525">
            <a:noFill/>
            <a:miter lim="800000"/>
            <a:headEnd/>
            <a:tailEnd/>
          </a:ln>
        </p:spPr>
      </p:pic>
      <p:pic>
        <p:nvPicPr>
          <p:cNvPr id="3076" name="Picture 4"/>
          <p:cNvPicPr>
            <a:picLocks noChangeAspect="1" noChangeArrowheads="1"/>
          </p:cNvPicPr>
          <p:nvPr/>
        </p:nvPicPr>
        <p:blipFill>
          <a:blip r:embed="rId3" cstate="print"/>
          <a:srcRect/>
          <a:stretch>
            <a:fillRect/>
          </a:stretch>
        </p:blipFill>
        <p:spPr bwMode="auto">
          <a:xfrm>
            <a:off x="323528" y="404664"/>
            <a:ext cx="4162425" cy="4968552"/>
          </a:xfrm>
          <a:prstGeom prst="rect">
            <a:avLst/>
          </a:prstGeom>
          <a:noFill/>
          <a:ln w="9525">
            <a:noFill/>
            <a:miter lim="800000"/>
            <a:headEnd/>
            <a:tailEnd/>
          </a:ln>
        </p:spPr>
      </p:pic>
      <p:pic>
        <p:nvPicPr>
          <p:cNvPr id="3077" name="Picture 5"/>
          <p:cNvPicPr>
            <a:picLocks noChangeAspect="1" noChangeArrowheads="1"/>
          </p:cNvPicPr>
          <p:nvPr/>
        </p:nvPicPr>
        <p:blipFill>
          <a:blip r:embed="rId4" cstate="print"/>
          <a:srcRect/>
          <a:stretch>
            <a:fillRect/>
          </a:stretch>
        </p:blipFill>
        <p:spPr bwMode="auto">
          <a:xfrm>
            <a:off x="1115616" y="5396151"/>
            <a:ext cx="1296144" cy="364540"/>
          </a:xfrm>
          <a:prstGeom prst="rect">
            <a:avLst/>
          </a:prstGeom>
          <a:noFill/>
          <a:ln w="9525">
            <a:noFill/>
            <a:miter lim="800000"/>
            <a:headEnd/>
            <a:tailEnd/>
          </a:ln>
        </p:spPr>
      </p:pic>
      <p:pic>
        <p:nvPicPr>
          <p:cNvPr id="3078" name="Picture 6"/>
          <p:cNvPicPr>
            <a:picLocks noChangeAspect="1" noChangeArrowheads="1"/>
          </p:cNvPicPr>
          <p:nvPr/>
        </p:nvPicPr>
        <p:blipFill>
          <a:blip r:embed="rId5" cstate="print"/>
          <a:srcRect/>
          <a:stretch>
            <a:fillRect/>
          </a:stretch>
        </p:blipFill>
        <p:spPr bwMode="auto">
          <a:xfrm>
            <a:off x="467544" y="5733256"/>
            <a:ext cx="3095967" cy="324991"/>
          </a:xfrm>
          <a:prstGeom prst="rect">
            <a:avLst/>
          </a:prstGeom>
          <a:noFill/>
          <a:ln w="9525">
            <a:noFill/>
            <a:miter lim="800000"/>
            <a:headEnd/>
            <a:tailEnd/>
          </a:ln>
        </p:spPr>
      </p:pic>
      <p:pic>
        <p:nvPicPr>
          <p:cNvPr id="3079" name="Picture 7"/>
          <p:cNvPicPr>
            <a:picLocks noChangeAspect="1" noChangeArrowheads="1"/>
          </p:cNvPicPr>
          <p:nvPr/>
        </p:nvPicPr>
        <p:blipFill>
          <a:blip r:embed="rId6" cstate="print"/>
          <a:srcRect/>
          <a:stretch>
            <a:fillRect/>
          </a:stretch>
        </p:blipFill>
        <p:spPr bwMode="auto">
          <a:xfrm>
            <a:off x="395537" y="6177450"/>
            <a:ext cx="4464496" cy="475911"/>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827584" y="620688"/>
            <a:ext cx="7128792" cy="504056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836712"/>
            <a:ext cx="7776864" cy="51125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18892" y="332656"/>
            <a:ext cx="2909292" cy="43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46722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145</TotalTime>
  <Words>320</Words>
  <Application>Microsoft Office PowerPoint</Application>
  <PresentationFormat>On-screen Show (4:3)</PresentationFormat>
  <Paragraphs>17</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 Unicode MS</vt:lpstr>
      <vt:lpstr>Century Schoolbook</vt:lpstr>
      <vt:lpstr>Times New Roman</vt:lpstr>
      <vt:lpstr>Wingdings</vt:lpstr>
      <vt:lpstr>Wingdings 2</vt:lpstr>
      <vt:lpstr>Oriel</vt:lpstr>
      <vt:lpstr>    ارزيابي اثرات زيست محيطي محل دفن بهداشتي –مهندسي شهرستان سمنان با روش ماتريس سريع (پاستاكيا)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ارزيابي اثرات زيست محيطي محل دفن بهداشتي –مهندسي شهرستان سمنان </dc:title>
  <dc:creator>Administrator</dc:creator>
  <cp:lastModifiedBy>1405</cp:lastModifiedBy>
  <cp:revision>32</cp:revision>
  <dcterms:created xsi:type="dcterms:W3CDTF">2015-11-20T19:49:54Z</dcterms:created>
  <dcterms:modified xsi:type="dcterms:W3CDTF">2026-08-31T16:35:04Z</dcterms:modified>
</cp:coreProperties>
</file>