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93" r:id="rId3"/>
    <p:sldId id="295" r:id="rId4"/>
    <p:sldId id="297" r:id="rId5"/>
    <p:sldId id="300" r:id="rId6"/>
    <p:sldId id="279" r:id="rId7"/>
    <p:sldId id="303" r:id="rId8"/>
    <p:sldId id="304" r:id="rId9"/>
    <p:sldId id="27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047" autoAdjust="0"/>
    <p:restoredTop sz="94660" autoAdjust="0"/>
  </p:normalViewPr>
  <p:slideViewPr>
    <p:cSldViewPr snapToGrid="0">
      <p:cViewPr varScale="1">
        <p:scale>
          <a:sx n="64" d="100"/>
          <a:sy n="64" d="100"/>
        </p:scale>
        <p:origin x="-138" y="-3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379EDC9-3BE7-4BE2-A842-E90E47C4A43A}" type="datetimeFigureOut">
              <a:rPr lang="fa-IR" smtClean="0"/>
              <a:pPr/>
              <a:t>1422/10/17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949E505-36FA-43DB-9CC4-F7AC3E8BB58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1357146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0409256-BB9D-4EE1-978B-903609A03B5E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12E791C-0A8C-41CF-A358-0882E33B6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fa.wikipedia.org/w/index.php?title=%D8%A8%D9%87%D8%AF%D8%A7%D8%B4%D8%AA_%D8%BA%D8%B0%D8%A7%DB%8C%DB%8C&amp;action=edit&amp;redlink=1" TargetMode="External"/><Relationship Id="rId3" Type="http://schemas.openxmlformats.org/officeDocument/2006/relationships/hyperlink" Target="https://fa.wikipedia.org/wiki/%D8%A8%DB%8C%D9%85%D8%A7%D8%B1%DB%8C" TargetMode="External"/><Relationship Id="rId7" Type="http://schemas.openxmlformats.org/officeDocument/2006/relationships/hyperlink" Target="https://fa.wikipedia.org/wiki/%D8%A8%D9%87%D8%AF%D8%A7%D8%B4%D8%AA_%D8%B1%D9%88%D8%A7%D9%86%DB%8C" TargetMode="External"/><Relationship Id="rId2" Type="http://schemas.openxmlformats.org/officeDocument/2006/relationships/hyperlink" Target="https://fa.wikipedia.org/wiki/%D9%81%D8%A7%D8%B1%D8%B3%DB%8C_%D8%AF%D8%B1%DB%8C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a.wikipedia.org/wiki/%D8%A8%D9%87%D8%AF%D8%A7%D8%B4%D8%AA_%D8%B9%D9%85%D9%88%D9%85%DB%8C" TargetMode="External"/><Relationship Id="rId5" Type="http://schemas.openxmlformats.org/officeDocument/2006/relationships/hyperlink" Target="https://fa.wikipedia.org/w/index.php?title=%D8%A8%D9%87%D8%AF%D8%A7%D8%B4%D8%AA_%D9%81%D8%B1%D8%AF%DB%8C&amp;action=edit&amp;redlink=1" TargetMode="External"/><Relationship Id="rId4" Type="http://schemas.openxmlformats.org/officeDocument/2006/relationships/hyperlink" Target="https://fa.wikipedia.org/wiki/%D8%B3%D9%84%D8%A7%D9%85%D8%AA%DB%8C" TargetMode="External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kairan.com/health/vegetable-health/2799.html" TargetMode="External"/><Relationship Id="rId2" Type="http://schemas.openxmlformats.org/officeDocument/2006/relationships/hyperlink" Target="http://www.akairan.com/health/bimari-behdasht/201292012155836286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kairan.com/koodak/bimari/22833.html" TargetMode="External"/><Relationship Id="rId3" Type="http://schemas.openxmlformats.org/officeDocument/2006/relationships/hyperlink" Target="http://www.akairan.com/health/bimari-behdasht/201401304122.html" TargetMode="External"/><Relationship Id="rId7" Type="http://schemas.openxmlformats.org/officeDocument/2006/relationships/hyperlink" Target="http://www.akairan.com/koodak/nozad1/vaksan.html" TargetMode="External"/><Relationship Id="rId2" Type="http://schemas.openxmlformats.org/officeDocument/2006/relationships/hyperlink" Target="http://www.akairan.com/koodak/taghzieh1/ghazayekoodak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akairan.com/health/bimari-behdasht/5875.html" TargetMode="External"/><Relationship Id="rId11" Type="http://schemas.openxmlformats.org/officeDocument/2006/relationships/hyperlink" Target="http://www.akairan.com/" TargetMode="External"/><Relationship Id="rId5" Type="http://schemas.openxmlformats.org/officeDocument/2006/relationships/hyperlink" Target="http://www.akairan.com/health/vegetable-health/2799.html" TargetMode="External"/><Relationship Id="rId10" Type="http://schemas.openxmlformats.org/officeDocument/2006/relationships/hyperlink" Target="http://www.akairan.com/health/tag/201401295036.html" TargetMode="External"/><Relationship Id="rId4" Type="http://schemas.openxmlformats.org/officeDocument/2006/relationships/hyperlink" Target="http://www.akairan.com/health/chagh1/shekam19.html" TargetMode="External"/><Relationship Id="rId9" Type="http://schemas.openxmlformats.org/officeDocument/2006/relationships/hyperlink" Target="http://www.akairan.com/health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55110" y="2128603"/>
            <a:ext cx="380750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a-IR" sz="5400" b="1" dirty="0" smtClean="0">
                <a:solidFill>
                  <a:srgbClr val="FF0000"/>
                </a:solidFill>
                <a:cs typeface="B Koodak" pitchFamily="2" charset="-78"/>
              </a:rPr>
              <a:t>بهداشت</a:t>
            </a:r>
            <a:endParaRPr lang="en-US" sz="5400" b="1" dirty="0">
              <a:solidFill>
                <a:srgbClr val="FF0000"/>
              </a:solidFill>
              <a:cs typeface="B Koodak" pitchFamily="2" charset="-78"/>
            </a:endParaRPr>
          </a:p>
        </p:txBody>
      </p:sp>
      <p:pic>
        <p:nvPicPr>
          <p:cNvPr id="3" name="Picture 2" descr="koda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7291"/>
            <a:ext cx="7060367" cy="68407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9519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219700" y="0"/>
            <a:ext cx="6972300" cy="28623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a-IR" sz="3600" b="1" dirty="0" smtClean="0">
                <a:cs typeface="B Baran" pitchFamily="2" charset="-78"/>
              </a:rPr>
              <a:t>بهداشت</a:t>
            </a:r>
            <a:r>
              <a:rPr lang="fa-IR" sz="3600" dirty="0" smtClean="0">
                <a:cs typeface="B Baran" pitchFamily="2" charset="-78"/>
              </a:rPr>
              <a:t> به زبان </a:t>
            </a:r>
            <a:r>
              <a:rPr lang="fa-IR" sz="3600" dirty="0" smtClean="0">
                <a:cs typeface="B Baran" pitchFamily="2" charset="-78"/>
                <a:hlinkClick r:id="rId2" tooltip="فارسی دری"/>
              </a:rPr>
              <a:t>فارسی دری</a:t>
            </a:r>
            <a:r>
              <a:rPr lang="fa-IR" sz="3600" dirty="0" smtClean="0">
                <a:cs typeface="B Baran" pitchFamily="2" charset="-78"/>
              </a:rPr>
              <a:t> «</a:t>
            </a:r>
            <a:r>
              <a:rPr lang="fa-IR" sz="3600" b="1" dirty="0" smtClean="0">
                <a:cs typeface="B Baran" pitchFamily="2" charset="-78"/>
              </a:rPr>
              <a:t>صحت</a:t>
            </a:r>
            <a:r>
              <a:rPr lang="fa-IR" sz="3600" dirty="0" smtClean="0">
                <a:cs typeface="B Baran" pitchFamily="2" charset="-78"/>
              </a:rPr>
              <a:t>»</a:t>
            </a:r>
            <a:r>
              <a:rPr lang="fa-IR" sz="3600" baseline="30000" dirty="0" smtClean="0">
                <a:cs typeface="B Baran" pitchFamily="2" charset="-78"/>
              </a:rPr>
              <a:t> </a:t>
            </a:r>
            <a:r>
              <a:rPr lang="fa-IR" sz="3600" dirty="0" smtClean="0">
                <a:cs typeface="B Baran" pitchFamily="2" charset="-78"/>
              </a:rPr>
              <a:t>علم و هنر پیشگیری از </a:t>
            </a:r>
            <a:r>
              <a:rPr lang="fa-IR" sz="3600" dirty="0" smtClean="0">
                <a:cs typeface="B Baran" pitchFamily="2" charset="-78"/>
                <a:hlinkClick r:id="rId3" tooltip="بیماری"/>
              </a:rPr>
              <a:t>بیماریها</a:t>
            </a:r>
            <a:r>
              <a:rPr lang="fa-IR" sz="3600" dirty="0" smtClean="0">
                <a:cs typeface="B Baran" pitchFamily="2" charset="-78"/>
              </a:rPr>
              <a:t>، طولانی کردن عمر و بالا بردن </a:t>
            </a:r>
            <a:r>
              <a:rPr lang="fa-IR" sz="3600" dirty="0" smtClean="0">
                <a:cs typeface="B Baran" pitchFamily="2" charset="-78"/>
                <a:hlinkClick r:id="rId4" tooltip="سلامتی"/>
              </a:rPr>
              <a:t>سلامتی</a:t>
            </a:r>
            <a:r>
              <a:rPr lang="fa-IR" sz="3600" dirty="0" smtClean="0">
                <a:cs typeface="B Baran" pitchFamily="2" charset="-78"/>
              </a:rPr>
              <a:t> به‌وسیلهٔ کوشش‌های اجتماعی است. بر همین اساس، برای </a:t>
            </a:r>
            <a:r>
              <a:rPr lang="fa-IR" sz="3600" dirty="0" smtClean="0">
                <a:cs typeface="B Baran" pitchFamily="2" charset="-78"/>
                <a:hlinkClick r:id="rId5" tooltip="بهداشت فردی (صفحه وجود ندارد)"/>
              </a:rPr>
              <a:t>بهداشت فردی</a:t>
            </a:r>
            <a:r>
              <a:rPr lang="fa-IR" sz="3600" dirty="0" smtClean="0">
                <a:cs typeface="B Baran" pitchFamily="2" charset="-78"/>
              </a:rPr>
              <a:t>، </a:t>
            </a:r>
            <a:r>
              <a:rPr lang="fa-IR" sz="3600" dirty="0" smtClean="0">
                <a:cs typeface="B Baran" pitchFamily="2" charset="-78"/>
                <a:hlinkClick r:id="rId6" tooltip="بهداشت عمومی"/>
              </a:rPr>
              <a:t>عمومی</a:t>
            </a:r>
            <a:r>
              <a:rPr lang="fa-IR" sz="3600" dirty="0" smtClean="0">
                <a:cs typeface="B Baran" pitchFamily="2" charset="-78"/>
              </a:rPr>
              <a:t>، </a:t>
            </a:r>
            <a:r>
              <a:rPr lang="fa-IR" sz="3600" dirty="0" smtClean="0">
                <a:cs typeface="B Baran" pitchFamily="2" charset="-78"/>
                <a:hlinkClick r:id="rId7" tooltip="بهداشت روانی"/>
              </a:rPr>
              <a:t>روانی</a:t>
            </a:r>
            <a:r>
              <a:rPr lang="fa-IR" sz="3600" dirty="0" smtClean="0">
                <a:cs typeface="B Baran" pitchFamily="2" charset="-78"/>
              </a:rPr>
              <a:t> و </a:t>
            </a:r>
            <a:r>
              <a:rPr lang="fa-IR" sz="3600" dirty="0" smtClean="0">
                <a:cs typeface="B Baran" pitchFamily="2" charset="-78"/>
                <a:hlinkClick r:id="rId8" tooltip="بهداشت غذایی (صفحه وجود ندارد)"/>
              </a:rPr>
              <a:t>غذایی</a:t>
            </a:r>
            <a:r>
              <a:rPr lang="fa-IR" sz="3600" dirty="0" smtClean="0">
                <a:cs typeface="B Baran" pitchFamily="2" charset="-78"/>
              </a:rPr>
              <a:t> تعریف‌هایی وجود دارد.</a:t>
            </a:r>
            <a:endParaRPr lang="fa-IR" sz="3600" dirty="0">
              <a:cs typeface="B Baran" pitchFamily="2" charset="-78"/>
            </a:endParaRPr>
          </a:p>
        </p:txBody>
      </p:sp>
      <p:pic>
        <p:nvPicPr>
          <p:cNvPr id="4" name="Picture 3" descr="222.jpe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2923081"/>
            <a:ext cx="7869838" cy="393491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3312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61744" y="2988665"/>
            <a:ext cx="6652198" cy="31085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rtl="1"/>
            <a:r>
              <a:rPr lang="fa-IR" sz="2800" b="1" dirty="0" smtClean="0"/>
              <a:t>اگر از دندانهای کودکان مراقبت نشود و به حال خود رهاگردند، دچار پوسیدگی خواهند شد بنابراین مراقبت از دندانها را هرچه زودتر و از ابتدای کودکی باید به فرزندان خود بیاموزیم تا در بزرگسالی کمتر دچار پوسیدگی و دیگر عوارض دندانی شوند.</a:t>
            </a:r>
            <a:endParaRPr lang="fa-IR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657600" y="857250"/>
            <a:ext cx="459105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fa-IR" sz="5400" b="1" dirty="0" smtClean="0">
                <a:cs typeface="B Baran" pitchFamily="2" charset="-78"/>
              </a:rPr>
              <a:t>دندان</a:t>
            </a:r>
            <a:endParaRPr lang="fa-IR" sz="5400" b="1" dirty="0">
              <a:cs typeface="B Baran" pitchFamily="2" charset="-78"/>
            </a:endParaRPr>
          </a:p>
        </p:txBody>
      </p:sp>
      <p:pic>
        <p:nvPicPr>
          <p:cNvPr id="4" name="Picture 3" descr="133421443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687" y="2053653"/>
            <a:ext cx="3266045" cy="343009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930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71772" y="422537"/>
            <a:ext cx="6067424" cy="68480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tabLst>
                <a:tab pos="358775" algn="l"/>
              </a:tabLst>
            </a:pPr>
            <a:r>
              <a:rPr lang="fa-IR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دندان ها چه موقع باید مسواک زده شوند؟</a:t>
            </a:r>
            <a:endParaRPr lang="en-US" sz="2800" b="1" dirty="0">
              <a:cs typeface="B Nazanin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46832" y="5413949"/>
            <a:ext cx="4048124" cy="68480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tabLst>
                <a:tab pos="358775" algn="l"/>
              </a:tabLst>
            </a:pPr>
            <a:r>
              <a:rPr lang="fa-IR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بعد از خوردن غذا</a:t>
            </a:r>
            <a:endParaRPr lang="en-US" sz="2800" b="1" dirty="0">
              <a:cs typeface="B Nazanin" panose="00000400000000000000" pitchFamily="2" charset="-78"/>
            </a:endParaRPr>
          </a:p>
        </p:txBody>
      </p:sp>
      <p:pic>
        <p:nvPicPr>
          <p:cNvPr id="4" name="Picture 3" descr="133421324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8036" y="1508386"/>
            <a:ext cx="3289215" cy="3393398"/>
          </a:xfrm>
          <a:prstGeom prst="rect">
            <a:avLst/>
          </a:prstGeom>
        </p:spPr>
      </p:pic>
      <p:pic>
        <p:nvPicPr>
          <p:cNvPr id="5" name="Picture 4" descr="hygiene-for-kid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371" y="1438508"/>
            <a:ext cx="5419725" cy="33813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8942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521" y="4826675"/>
            <a:ext cx="11172824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  <a:tabLst>
                <a:tab pos="358775" algn="l"/>
              </a:tabLst>
            </a:pPr>
            <a:r>
              <a:rPr lang="fa-IR" sz="2800" dirty="0" smtClean="0"/>
              <a:t>رطوبت، عامل مناسبی برای رشد میکروب‏ها و قارچ‏هاست. میکروب‎ها، پوست و وسایل مرطوب را دوست دارند و در محیط مرطوب ادامه حیات می‏دهند.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3" name="Picture 2" descr="c1c9700c60dcf2647202e2fd360f0b9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6046" y="0"/>
            <a:ext cx="6165955" cy="4876800"/>
          </a:xfrm>
          <a:prstGeom prst="rect">
            <a:avLst/>
          </a:prstGeom>
        </p:spPr>
      </p:pic>
      <p:pic>
        <p:nvPicPr>
          <p:cNvPr id="5" name="Picture 4" descr="2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5964759" cy="47687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441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7445" y="964827"/>
            <a:ext cx="11187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2800" b="1" dirty="0" smtClean="0">
                <a:hlinkClick r:id="rId2"/>
              </a:rPr>
              <a:t>نکات مهم بهداشتی که باید به دانش آموزان آموخت </a:t>
            </a:r>
            <a:endParaRPr lang="fa-IR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1530870" y="1571999"/>
            <a:ext cx="9239250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a-IR" b="1" dirty="0" smtClean="0"/>
              <a:t>اگر علایمی مانند تب، سرفه، خستگی و ... در کودک خود مشاهده کردید، مانع رفتن او به مدرسه شوید. استراحت در منزل سبب تسریع روند بهبودی کودک می شود. همچنین از سرایت بیماری به بقیه دانش‌آ</a:t>
            </a:r>
            <a:r>
              <a:rPr lang="fa-IR" b="1" dirty="0" smtClean="0">
                <a:hlinkClick r:id="rId3" tooltip="موز"/>
              </a:rPr>
              <a:t>موز</a:t>
            </a:r>
            <a:r>
              <a:rPr lang="fa-IR" b="1" dirty="0" smtClean="0"/>
              <a:t>ان جلوگیری می کند. </a:t>
            </a:r>
            <a:endParaRPr lang="fa-IR" dirty="0"/>
          </a:p>
        </p:txBody>
      </p:sp>
      <p:pic>
        <p:nvPicPr>
          <p:cNvPr id="4" name="Picture 3" descr="a02532141464102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3666" y="2713221"/>
            <a:ext cx="5411917" cy="414477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0232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445" y="964827"/>
            <a:ext cx="11187112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a-IR" sz="2800" dirty="0" smtClean="0"/>
              <a:t>در این مطلب نکاتی را برای والدین عزیز یادآوری می کنیم تا با رعایت آنها به حفظ </a:t>
            </a:r>
            <a:r>
              <a:rPr lang="fa-IR" sz="2800" dirty="0" smtClean="0">
                <a:hlinkClick r:id="rId2" tooltip="سلامت کودکان"/>
              </a:rPr>
              <a:t>سلامت کودکان</a:t>
            </a:r>
            <a:r>
              <a:rPr lang="fa-IR" sz="2800" dirty="0" smtClean="0"/>
              <a:t> خود کمک کنند :</a:t>
            </a:r>
            <a:endParaRPr lang="fa-IR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522195" y="2095500"/>
            <a:ext cx="11187112" cy="418576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a-IR" sz="1400" dirty="0" smtClean="0"/>
              <a:t> </a:t>
            </a:r>
          </a:p>
          <a:p>
            <a:pPr algn="ctr"/>
            <a:r>
              <a:rPr lang="fa-IR" sz="1400" b="1" dirty="0" smtClean="0"/>
              <a:t>1- به کودک خود یاد بدهید که چگونه و چه موقع دست های خود را با آب و صابون بشوید.</a:t>
            </a:r>
            <a:endParaRPr lang="fa-IR" sz="1400" dirty="0" smtClean="0"/>
          </a:p>
          <a:p>
            <a:pPr algn="ctr"/>
            <a:r>
              <a:rPr lang="fa-IR" sz="1400" dirty="0" smtClean="0"/>
              <a:t>اگر </a:t>
            </a:r>
            <a:r>
              <a:rPr lang="fa-IR" sz="1400" dirty="0" smtClean="0">
                <a:hlinkClick r:id="rId3" tooltip="کودکان"/>
              </a:rPr>
              <a:t>کودکان</a:t>
            </a:r>
            <a:r>
              <a:rPr lang="fa-IR" sz="1400" dirty="0" smtClean="0"/>
              <a:t> قبل از ورود به مدرسه روش صحیح شستشوی دست های خود را یاد گرفته باشند، سپری محکم در برابر انواع بیماری ها و میکروب ها خواهند داشت .همچنین باید به آنها بگویید که چه موقع باید دست های خود را حتما با آب و صابون بشویند؛ مثلا بعد از دستشویی یا ورزش </a:t>
            </a:r>
            <a:r>
              <a:rPr lang="fa-IR" sz="1400" dirty="0" smtClean="0">
                <a:hlinkClick r:id="rId4" tooltip="کردن"/>
              </a:rPr>
              <a:t>کردن</a:t>
            </a:r>
            <a:r>
              <a:rPr lang="fa-IR" sz="1400" dirty="0" smtClean="0"/>
              <a:t> یا قبل از خوردن خوراکی.</a:t>
            </a:r>
          </a:p>
          <a:p>
            <a:pPr algn="ctr"/>
            <a:r>
              <a:rPr lang="fa-IR" sz="1400" dirty="0" smtClean="0"/>
              <a:t> </a:t>
            </a:r>
          </a:p>
          <a:p>
            <a:pPr algn="ctr"/>
            <a:r>
              <a:rPr lang="fa-IR" sz="1400" b="1" dirty="0" smtClean="0"/>
              <a:t>2- به </a:t>
            </a:r>
            <a:r>
              <a:rPr lang="fa-IR" sz="1400" b="1" dirty="0" smtClean="0">
                <a:hlinkClick r:id="rId3" tooltip="کودکان"/>
              </a:rPr>
              <a:t>کودکان</a:t>
            </a:r>
            <a:r>
              <a:rPr lang="fa-IR" sz="1400" b="1" dirty="0" smtClean="0"/>
              <a:t> خود آ</a:t>
            </a:r>
            <a:r>
              <a:rPr lang="fa-IR" sz="1400" b="1" dirty="0" smtClean="0">
                <a:hlinkClick r:id="rId5" tooltip="موز"/>
              </a:rPr>
              <a:t>موز</a:t>
            </a:r>
            <a:r>
              <a:rPr lang="fa-IR" sz="1400" b="1" dirty="0" smtClean="0"/>
              <a:t>ش دهید تا همیشه مقداری دستمال کاغذی همراه خود داشته باشند.</a:t>
            </a:r>
            <a:endParaRPr lang="fa-IR" sz="1400" dirty="0" smtClean="0"/>
          </a:p>
          <a:p>
            <a:pPr algn="ctr"/>
            <a:r>
              <a:rPr lang="fa-IR" sz="1400" dirty="0" smtClean="0"/>
              <a:t>یکی از مزیت های همراه داشتن دستمال کاغذی این است که موقع سرفه و یا عطسه، جلوی دهان و </a:t>
            </a:r>
            <a:r>
              <a:rPr lang="fa-IR" sz="1400" dirty="0" smtClean="0">
                <a:hlinkClick r:id="rId6" tooltip="بینی"/>
              </a:rPr>
              <a:t>بینی</a:t>
            </a:r>
            <a:r>
              <a:rPr lang="fa-IR" sz="1400" dirty="0" smtClean="0"/>
              <a:t> خود را با آن می گیرند و از پخش انواع میکروب ها در هوا و بیمار شدن دیگران (در صورتی که کودک مریض باشد) جلوگیری می کنند.</a:t>
            </a:r>
          </a:p>
          <a:p>
            <a:pPr algn="ctr"/>
            <a:r>
              <a:rPr lang="fa-IR" sz="1400" dirty="0" smtClean="0"/>
              <a:t> </a:t>
            </a:r>
          </a:p>
          <a:p>
            <a:pPr algn="ctr"/>
            <a:r>
              <a:rPr lang="fa-IR" sz="1400" b="1" dirty="0" smtClean="0"/>
              <a:t>3- تمام </a:t>
            </a:r>
            <a:r>
              <a:rPr lang="fa-IR" sz="1400" b="1" dirty="0" smtClean="0">
                <a:hlinkClick r:id="rId7" tooltip="واکسن"/>
              </a:rPr>
              <a:t>واکسن</a:t>
            </a:r>
            <a:r>
              <a:rPr lang="fa-IR" sz="1400" b="1" dirty="0" smtClean="0"/>
              <a:t> های کودک خود را سر موقع بزنید.</a:t>
            </a:r>
            <a:endParaRPr lang="fa-IR" sz="1400" dirty="0" smtClean="0"/>
          </a:p>
          <a:p>
            <a:pPr algn="ctr"/>
            <a:r>
              <a:rPr lang="fa-IR" sz="1400" dirty="0" smtClean="0"/>
              <a:t>اگر کودک تمام </a:t>
            </a:r>
            <a:r>
              <a:rPr lang="fa-IR" sz="1400" dirty="0" smtClean="0">
                <a:hlinkClick r:id="rId7" tooltip="واکسن"/>
              </a:rPr>
              <a:t>واکسن</a:t>
            </a:r>
            <a:r>
              <a:rPr lang="fa-IR" sz="1400" dirty="0" smtClean="0"/>
              <a:t> هایی که برای او مشخص شده است سر موقع تزریق کند (مثل </a:t>
            </a:r>
            <a:r>
              <a:rPr lang="fa-IR" sz="1400" dirty="0" smtClean="0">
                <a:hlinkClick r:id="rId7" tooltip="واکسن"/>
              </a:rPr>
              <a:t>واکسن</a:t>
            </a:r>
            <a:r>
              <a:rPr lang="fa-IR" sz="1400" dirty="0" smtClean="0"/>
              <a:t> سه گانه یا </a:t>
            </a:r>
            <a:r>
              <a:rPr lang="fa-IR" sz="1400" dirty="0" smtClean="0">
                <a:hlinkClick r:id="rId8" tooltip="سرخک"/>
              </a:rPr>
              <a:t>سرخک</a:t>
            </a:r>
            <a:r>
              <a:rPr lang="fa-IR" sz="1400" dirty="0" smtClean="0"/>
              <a:t> و ...)، در برابر بسیاری از بیماری ها مصون می ماند. اگر برخی </a:t>
            </a:r>
            <a:r>
              <a:rPr lang="fa-IR" sz="1400" dirty="0" smtClean="0">
                <a:hlinkClick r:id="rId7" tooltip="واکسن"/>
              </a:rPr>
              <a:t>واکسن</a:t>
            </a:r>
            <a:r>
              <a:rPr lang="fa-IR" sz="1400" dirty="0" smtClean="0"/>
              <a:t> ها را دوباره تزریق نکنیم، ممکن است که این بیماری برگردد و فرد را مبتلا کند .</a:t>
            </a:r>
          </a:p>
          <a:p>
            <a:pPr algn="ctr"/>
            <a:r>
              <a:rPr lang="fa-IR" sz="1400" dirty="0" smtClean="0"/>
              <a:t>بازی و فعالیت بدنی برای </a:t>
            </a:r>
            <a:r>
              <a:rPr lang="fa-IR" sz="1400" dirty="0" smtClean="0">
                <a:hlinkClick r:id="rId3" tooltip="کودکان"/>
              </a:rPr>
              <a:t>کودکان</a:t>
            </a:r>
            <a:r>
              <a:rPr lang="fa-IR" sz="1400" dirty="0" smtClean="0"/>
              <a:t> مثل اکسیژن برای ادامه حیات است و سبب رشد و تقویت </a:t>
            </a:r>
            <a:r>
              <a:rPr lang="fa-IR" sz="1400" dirty="0" smtClean="0">
                <a:hlinkClick r:id="rId9" tooltip="سلامت"/>
              </a:rPr>
              <a:t>سلامت</a:t>
            </a:r>
            <a:r>
              <a:rPr lang="fa-IR" sz="1400" dirty="0" smtClean="0"/>
              <a:t> روحی و جسمی آنها می شود</a:t>
            </a:r>
          </a:p>
          <a:p>
            <a:pPr algn="ctr"/>
            <a:r>
              <a:rPr lang="fa-IR" sz="1400" b="1" dirty="0" smtClean="0"/>
              <a:t>4- دست های کودک خود را با مواد مخصوص، ضدعفونی کنید.</a:t>
            </a:r>
            <a:endParaRPr lang="fa-IR" sz="1400" dirty="0" smtClean="0"/>
          </a:p>
          <a:p>
            <a:pPr algn="ctr"/>
            <a:r>
              <a:rPr lang="fa-IR" sz="1400" dirty="0" smtClean="0">
                <a:hlinkClick r:id="rId3" tooltip="کودکان"/>
              </a:rPr>
              <a:t>کودکان</a:t>
            </a:r>
            <a:r>
              <a:rPr lang="fa-IR" sz="1400" dirty="0" smtClean="0"/>
              <a:t> به دلیل بازی </a:t>
            </a:r>
            <a:r>
              <a:rPr lang="fa-IR" sz="1400" dirty="0" smtClean="0">
                <a:hlinkClick r:id="rId4" tooltip="کردن"/>
              </a:rPr>
              <a:t>کردن</a:t>
            </a:r>
            <a:r>
              <a:rPr lang="fa-IR" sz="1400" dirty="0" smtClean="0"/>
              <a:t> و لمس </a:t>
            </a:r>
            <a:r>
              <a:rPr lang="fa-IR" sz="1400" dirty="0" smtClean="0">
                <a:hlinkClick r:id="rId4" tooltip="کردن"/>
              </a:rPr>
              <a:t>کردن</a:t>
            </a:r>
            <a:r>
              <a:rPr lang="fa-IR" sz="1400" dirty="0" smtClean="0"/>
              <a:t> بسیاری از اشیای اطراف خود، همواره دست های </a:t>
            </a:r>
            <a:r>
              <a:rPr lang="fa-IR" sz="1400" dirty="0" smtClean="0">
                <a:hlinkClick r:id="rId10" tooltip="آلو"/>
              </a:rPr>
              <a:t>آلو</a:t>
            </a:r>
            <a:r>
              <a:rPr lang="fa-IR" sz="1400" dirty="0" smtClean="0"/>
              <a:t>ده ای دارند و همیشه این امکان فراهم نیست تا دست های خود را با آب و صابون بشویند. بنابراین این طور مواقع می توانید از مواد ضدعفونی کننده دست استفاده کنید که در داروخانه می فروشند.</a:t>
            </a:r>
          </a:p>
          <a:p>
            <a:pPr algn="ctr"/>
            <a:r>
              <a:rPr lang="fa-IR" sz="1400" dirty="0" smtClean="0"/>
              <a:t> </a:t>
            </a:r>
          </a:p>
          <a:p>
            <a:pPr algn="ctr"/>
            <a:r>
              <a:rPr lang="fa-IR" sz="1400" b="1" dirty="0" smtClean="0"/>
              <a:t>5- به </a:t>
            </a:r>
            <a:r>
              <a:rPr lang="fa-IR" sz="1400" b="1" dirty="0" smtClean="0">
                <a:hlinkClick r:id="rId3" tooltip="کودکان"/>
              </a:rPr>
              <a:t>کودکان</a:t>
            </a:r>
            <a:r>
              <a:rPr lang="fa-IR" sz="1400" b="1" dirty="0" smtClean="0"/>
              <a:t> خود یاد دهید تا از تنقلات و </a:t>
            </a:r>
            <a:r>
              <a:rPr lang="fa-IR" sz="1400" b="1" dirty="0" smtClean="0">
                <a:hlinkClick r:id="rId11" tooltip="غذاها"/>
              </a:rPr>
              <a:t>غذاها</a:t>
            </a:r>
            <a:r>
              <a:rPr lang="fa-IR" sz="1400" b="1" dirty="0" smtClean="0"/>
              <a:t>ی خانگی در زنگ تفریح و یا ناهار استفاده کنند.</a:t>
            </a:r>
            <a:endParaRPr lang="fa-IR" sz="1400" dirty="0"/>
          </a:p>
        </p:txBody>
      </p:sp>
    </p:spTree>
    <p:extLst>
      <p:ext uri="{BB962C8B-B14F-4D97-AF65-F5344CB8AC3E}">
        <p14:creationId xmlns="" xmlns:p14="http://schemas.microsoft.com/office/powerpoint/2010/main" val="234208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51501" y="0"/>
            <a:ext cx="5918781" cy="12003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fa-IR" sz="3600" dirty="0" smtClean="0"/>
              <a:t>کاری از </a:t>
            </a:r>
          </a:p>
          <a:p>
            <a:pPr algn="ctr"/>
            <a:r>
              <a:rPr lang="fa-IR" sz="3600" dirty="0" smtClean="0"/>
              <a:t>زهراسادات خلیفه سلطانی</a:t>
            </a:r>
            <a:endParaRPr lang="fa-IR" sz="3600" dirty="0"/>
          </a:p>
        </p:txBody>
      </p:sp>
      <p:pic>
        <p:nvPicPr>
          <p:cNvPr id="3" name="Picture 2" descr="1246_wWw.SaiSON.Ir-Copy-Copy-12-31h4iwubgndvn1pfazuxh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92" y="1188593"/>
            <a:ext cx="9488773" cy="56694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660" y="4642009"/>
            <a:ext cx="35694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3800" dirty="0" smtClean="0">
                <a:solidFill>
                  <a:srgbClr val="C00000"/>
                </a:solidFill>
                <a:cs typeface="B Titr" panose="00000700000000000000" pitchFamily="2" charset="-78"/>
              </a:rPr>
              <a:t>پایان</a:t>
            </a:r>
            <a:endParaRPr lang="en-US" sz="13800" dirty="0"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pic>
        <p:nvPicPr>
          <p:cNvPr id="3" name="Picture 2" descr="14386389d7da343f568c5fb10b4a1ec568b564bBabys-Health.jp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8244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4292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7797681</TotalTime>
  <Words>221</Words>
  <Application>Microsoft Office PowerPoint</Application>
  <PresentationFormat>Custom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Alireza Golestan</dc:creator>
  <cp:lastModifiedBy>Ehsan</cp:lastModifiedBy>
  <cp:revision>109</cp:revision>
  <dcterms:created xsi:type="dcterms:W3CDTF">2015-07-06T05:06:21Z</dcterms:created>
  <dcterms:modified xsi:type="dcterms:W3CDTF">2016-10-28T09:22:51Z</dcterms:modified>
</cp:coreProperties>
</file>