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46"/>
  </p:notesMasterIdLst>
  <p:sldIdLst>
    <p:sldId id="256" r:id="rId2"/>
    <p:sldId id="294" r:id="rId3"/>
    <p:sldId id="313" r:id="rId4"/>
    <p:sldId id="299" r:id="rId5"/>
    <p:sldId id="319" r:id="rId6"/>
    <p:sldId id="291" r:id="rId7"/>
    <p:sldId id="257" r:id="rId8"/>
    <p:sldId id="284" r:id="rId9"/>
    <p:sldId id="303" r:id="rId10"/>
    <p:sldId id="259" r:id="rId11"/>
    <p:sldId id="304" r:id="rId12"/>
    <p:sldId id="258" r:id="rId13"/>
    <p:sldId id="301" r:id="rId14"/>
    <p:sldId id="300" r:id="rId15"/>
    <p:sldId id="260" r:id="rId16"/>
    <p:sldId id="261" r:id="rId17"/>
    <p:sldId id="262" r:id="rId18"/>
    <p:sldId id="283" r:id="rId19"/>
    <p:sldId id="268" r:id="rId20"/>
    <p:sldId id="271" r:id="rId21"/>
    <p:sldId id="269" r:id="rId22"/>
    <p:sldId id="270" r:id="rId23"/>
    <p:sldId id="272" r:id="rId24"/>
    <p:sldId id="314" r:id="rId25"/>
    <p:sldId id="315" r:id="rId26"/>
    <p:sldId id="318" r:id="rId27"/>
    <p:sldId id="316" r:id="rId28"/>
    <p:sldId id="317" r:id="rId29"/>
    <p:sldId id="306" r:id="rId30"/>
    <p:sldId id="312" r:id="rId31"/>
    <p:sldId id="309" r:id="rId32"/>
    <p:sldId id="307" r:id="rId33"/>
    <p:sldId id="263" r:id="rId34"/>
    <p:sldId id="265" r:id="rId35"/>
    <p:sldId id="264" r:id="rId36"/>
    <p:sldId id="266" r:id="rId37"/>
    <p:sldId id="267" r:id="rId38"/>
    <p:sldId id="274" r:id="rId39"/>
    <p:sldId id="275" r:id="rId40"/>
    <p:sldId id="276" r:id="rId41"/>
    <p:sldId id="277" r:id="rId42"/>
    <p:sldId id="278" r:id="rId43"/>
    <p:sldId id="280" r:id="rId44"/>
    <p:sldId id="279"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13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24" autoAdjust="0"/>
  </p:normalViewPr>
  <p:slideViewPr>
    <p:cSldViewPr>
      <p:cViewPr varScale="1">
        <p:scale>
          <a:sx n="48" d="100"/>
          <a:sy n="48" d="100"/>
        </p:scale>
        <p:origin x="1498"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2" d="100"/>
        <a:sy n="5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B12F9A-1F0A-4988-8850-E80B24794131}" type="doc">
      <dgm:prSet loTypeId="urn:microsoft.com/office/officeart/2005/8/layout/process2" loCatId="process" qsTypeId="urn:microsoft.com/office/officeart/2005/8/quickstyle/simple1#1" qsCatId="simple" csTypeId="urn:microsoft.com/office/officeart/2005/8/colors/colorful1#1" csCatId="colorful" phldr="1"/>
      <dgm:spPr/>
      <dgm:t>
        <a:bodyPr/>
        <a:lstStyle/>
        <a:p>
          <a:endParaRPr lang="en-US"/>
        </a:p>
      </dgm:t>
    </dgm:pt>
    <dgm:pt modelId="{B2625663-17A9-4D28-AA24-712F365C23B6}">
      <dgm:prSet phldrT="[Text]" custT="1"/>
      <dgm:spPr/>
      <dgm:t>
        <a:bodyPr/>
        <a:lstStyle/>
        <a:p>
          <a:pPr algn="ctr"/>
          <a:r>
            <a:rPr lang="en-US" sz="2000" b="0" dirty="0">
              <a:solidFill>
                <a:schemeClr val="tx1"/>
              </a:solidFill>
              <a:latin typeface="Arial Rounded MT Bold" pitchFamily="34" charset="0"/>
              <a:cs typeface="Aharoni" pitchFamily="2" charset="-79"/>
            </a:rPr>
            <a:t>Step 1</a:t>
          </a:r>
          <a:r>
            <a:rPr lang="en-US" sz="2000" b="0" dirty="0">
              <a:solidFill>
                <a:schemeClr val="tx1"/>
              </a:solidFill>
              <a:latin typeface="Arial Rounded MT Bold" pitchFamily="34" charset="0"/>
            </a:rPr>
            <a:t>: Identification of soil quantity-quality impacts of proposed project</a:t>
          </a:r>
        </a:p>
      </dgm:t>
    </dgm:pt>
    <dgm:pt modelId="{0D52B863-0808-403F-B7DA-0783F3E5616B}" type="parTrans" cxnId="{AD53F466-CF4F-4926-9C24-CCF13F35660D}">
      <dgm:prSet/>
      <dgm:spPr/>
      <dgm:t>
        <a:bodyPr/>
        <a:lstStyle/>
        <a:p>
          <a:endParaRPr lang="en-US"/>
        </a:p>
      </dgm:t>
    </dgm:pt>
    <dgm:pt modelId="{0607D59F-A176-42DB-8961-C5A116148F0F}" type="sibTrans" cxnId="{AD53F466-CF4F-4926-9C24-CCF13F35660D}">
      <dgm:prSet/>
      <dgm:spPr>
        <a:solidFill>
          <a:schemeClr val="tx1">
            <a:lumMod val="50000"/>
            <a:lumOff val="50000"/>
          </a:schemeClr>
        </a:solidFill>
      </dgm:spPr>
      <dgm:t>
        <a:bodyPr/>
        <a:lstStyle/>
        <a:p>
          <a:endParaRPr lang="en-US"/>
        </a:p>
      </dgm:t>
    </dgm:pt>
    <dgm:pt modelId="{0EF0C291-B5C9-49F5-8D39-274541F82033}">
      <dgm:prSet phldrT="[Text]" custT="1"/>
      <dgm:spPr/>
      <dgm:t>
        <a:bodyPr/>
        <a:lstStyle/>
        <a:p>
          <a:pPr algn="ctr"/>
          <a:r>
            <a:rPr lang="en-US" sz="2000" dirty="0">
              <a:solidFill>
                <a:schemeClr val="tx1"/>
              </a:solidFill>
              <a:latin typeface="Arial Rounded MT Bold" pitchFamily="34" charset="0"/>
            </a:rPr>
            <a:t>Step2    :preparation of description of existing soil resource        condition</a:t>
          </a:r>
        </a:p>
      </dgm:t>
    </dgm:pt>
    <dgm:pt modelId="{857B0E4C-5193-49D2-9807-1E204869E5C9}" type="parTrans" cxnId="{FC995CB9-BFE9-4CEF-9265-567E00124ECE}">
      <dgm:prSet/>
      <dgm:spPr/>
      <dgm:t>
        <a:bodyPr/>
        <a:lstStyle/>
        <a:p>
          <a:endParaRPr lang="en-US"/>
        </a:p>
      </dgm:t>
    </dgm:pt>
    <dgm:pt modelId="{0E18546B-A850-4CA2-9F07-69CDCBD685CE}" type="sibTrans" cxnId="{FC995CB9-BFE9-4CEF-9265-567E00124ECE}">
      <dgm:prSet/>
      <dgm:spPr>
        <a:solidFill>
          <a:schemeClr val="tx1">
            <a:lumMod val="50000"/>
            <a:lumOff val="50000"/>
          </a:schemeClr>
        </a:solidFill>
      </dgm:spPr>
      <dgm:t>
        <a:bodyPr/>
        <a:lstStyle/>
        <a:p>
          <a:endParaRPr lang="en-US"/>
        </a:p>
      </dgm:t>
    </dgm:pt>
    <dgm:pt modelId="{3C814507-112A-4A4B-AF07-122B5C2E58CB}">
      <dgm:prSet phldrT="[Text]"/>
      <dgm:spPr/>
      <dgm:t>
        <a:bodyPr/>
        <a:lstStyle/>
        <a:p>
          <a:pPr algn="l"/>
          <a:r>
            <a:rPr lang="en-US" dirty="0">
              <a:solidFill>
                <a:schemeClr val="tx1"/>
              </a:solidFill>
              <a:latin typeface="Arial Rounded MT Bold" pitchFamily="34" charset="0"/>
            </a:rPr>
            <a:t>Step 3  :Procurement of relevant soil quantity-quality standards </a:t>
          </a:r>
        </a:p>
      </dgm:t>
    </dgm:pt>
    <dgm:pt modelId="{139E03F9-E35B-44F9-8E85-E3A7DEA44153}" type="parTrans" cxnId="{320FD1E4-65F6-424C-8FA6-843AD4F81E74}">
      <dgm:prSet/>
      <dgm:spPr/>
      <dgm:t>
        <a:bodyPr/>
        <a:lstStyle/>
        <a:p>
          <a:endParaRPr lang="en-US"/>
        </a:p>
      </dgm:t>
    </dgm:pt>
    <dgm:pt modelId="{CCC5867F-3B01-4E37-9352-67106EDF8FFC}" type="sibTrans" cxnId="{320FD1E4-65F6-424C-8FA6-843AD4F81E74}">
      <dgm:prSet/>
      <dgm:spPr>
        <a:solidFill>
          <a:schemeClr val="tx1">
            <a:lumMod val="50000"/>
            <a:lumOff val="50000"/>
          </a:schemeClr>
        </a:solidFill>
      </dgm:spPr>
      <dgm:t>
        <a:bodyPr/>
        <a:lstStyle/>
        <a:p>
          <a:endParaRPr lang="en-US"/>
        </a:p>
      </dgm:t>
    </dgm:pt>
    <dgm:pt modelId="{74606F06-F17C-4045-9313-3409E1DF7C9F}">
      <dgm:prSet custT="1"/>
      <dgm:spPr/>
      <dgm:t>
        <a:bodyPr/>
        <a:lstStyle/>
        <a:p>
          <a:pPr algn="l"/>
          <a:r>
            <a:rPr lang="en-US" sz="2000" b="0" dirty="0">
              <a:solidFill>
                <a:schemeClr val="tx1"/>
              </a:solidFill>
              <a:latin typeface="Arial Rounded MT Bold" pitchFamily="34" charset="0"/>
            </a:rPr>
            <a:t>Step4   :  </a:t>
          </a:r>
          <a:r>
            <a:rPr lang="en-US" sz="2000" dirty="0">
              <a:solidFill>
                <a:schemeClr val="tx1"/>
              </a:solidFill>
              <a:latin typeface="Arial Rounded MT Bold" pitchFamily="34" charset="0"/>
            </a:rPr>
            <a:t>Impact prediction for soil environment </a:t>
          </a:r>
          <a:r>
            <a:rPr lang="en-US" sz="1800" dirty="0">
              <a:solidFill>
                <a:schemeClr val="tx1"/>
              </a:solidFill>
              <a:latin typeface="Arial Rounded MT Bold" pitchFamily="34" charset="0"/>
            </a:rPr>
            <a:t>	</a:t>
          </a:r>
        </a:p>
      </dgm:t>
    </dgm:pt>
    <dgm:pt modelId="{D87FBB57-AB65-4E61-8ABE-CA9B743E8777}" type="parTrans" cxnId="{A86F137E-7E52-434A-9A04-759C5A0132FF}">
      <dgm:prSet/>
      <dgm:spPr/>
      <dgm:t>
        <a:bodyPr/>
        <a:lstStyle/>
        <a:p>
          <a:endParaRPr lang="en-US"/>
        </a:p>
      </dgm:t>
    </dgm:pt>
    <dgm:pt modelId="{C893D151-E4F4-4897-AEAA-9F497300CCCA}" type="sibTrans" cxnId="{A86F137E-7E52-434A-9A04-759C5A0132FF}">
      <dgm:prSet/>
      <dgm:spPr>
        <a:solidFill>
          <a:schemeClr val="tx1">
            <a:lumMod val="50000"/>
            <a:lumOff val="50000"/>
          </a:schemeClr>
        </a:solidFill>
      </dgm:spPr>
      <dgm:t>
        <a:bodyPr/>
        <a:lstStyle/>
        <a:p>
          <a:endParaRPr lang="en-US"/>
        </a:p>
      </dgm:t>
    </dgm:pt>
    <dgm:pt modelId="{5AAE823B-B6EC-4461-AA3B-B78B8B7B7AF7}">
      <dgm:prSet custT="1"/>
      <dgm:spPr/>
      <dgm:t>
        <a:bodyPr/>
        <a:lstStyle/>
        <a:p>
          <a:pPr algn="l"/>
          <a:r>
            <a:rPr lang="en-US" sz="2000" dirty="0">
              <a:solidFill>
                <a:schemeClr val="tx1"/>
              </a:solidFill>
              <a:latin typeface="Arial Rounded MT Bold" pitchFamily="34" charset="0"/>
            </a:rPr>
            <a:t>Step5   :   assessment of impact significance </a:t>
          </a:r>
        </a:p>
      </dgm:t>
    </dgm:pt>
    <dgm:pt modelId="{7CCE038B-0F70-4E6C-9A68-90D2D6F07183}" type="parTrans" cxnId="{BF3403A1-E31B-42FC-A19F-5EDB4CB8640F}">
      <dgm:prSet/>
      <dgm:spPr/>
      <dgm:t>
        <a:bodyPr/>
        <a:lstStyle/>
        <a:p>
          <a:endParaRPr lang="en-US"/>
        </a:p>
      </dgm:t>
    </dgm:pt>
    <dgm:pt modelId="{2A12037D-34DF-48E8-9031-266215288E49}" type="sibTrans" cxnId="{BF3403A1-E31B-42FC-A19F-5EDB4CB8640F}">
      <dgm:prSet/>
      <dgm:spPr>
        <a:solidFill>
          <a:schemeClr val="tx1">
            <a:lumMod val="50000"/>
            <a:lumOff val="50000"/>
          </a:schemeClr>
        </a:solidFill>
      </dgm:spPr>
      <dgm:t>
        <a:bodyPr/>
        <a:lstStyle/>
        <a:p>
          <a:endParaRPr lang="en-US"/>
        </a:p>
      </dgm:t>
    </dgm:pt>
    <dgm:pt modelId="{2EDA08E7-2C29-4EE5-9980-AF1546A4B908}">
      <dgm:prSet custT="1"/>
      <dgm:spPr/>
      <dgm:t>
        <a:bodyPr/>
        <a:lstStyle/>
        <a:p>
          <a:r>
            <a:rPr lang="en-US" sz="2000" dirty="0">
              <a:solidFill>
                <a:schemeClr val="tx1"/>
              </a:solidFill>
              <a:latin typeface="Arial Rounded MT Bold" pitchFamily="34" charset="0"/>
            </a:rPr>
            <a:t>Step6   :   Identification and incorporation of mitigation measures</a:t>
          </a:r>
        </a:p>
      </dgm:t>
    </dgm:pt>
    <dgm:pt modelId="{42237CC0-25BF-4F9F-A4D3-1C8EB5E27ACE}" type="parTrans" cxnId="{2BC691CD-13EB-4955-855D-404432BD9A0D}">
      <dgm:prSet/>
      <dgm:spPr/>
      <dgm:t>
        <a:bodyPr/>
        <a:lstStyle/>
        <a:p>
          <a:endParaRPr lang="en-US"/>
        </a:p>
      </dgm:t>
    </dgm:pt>
    <dgm:pt modelId="{8111534F-A157-4D00-AA26-804B81144BEF}" type="sibTrans" cxnId="{2BC691CD-13EB-4955-855D-404432BD9A0D}">
      <dgm:prSet/>
      <dgm:spPr/>
      <dgm:t>
        <a:bodyPr/>
        <a:lstStyle/>
        <a:p>
          <a:endParaRPr lang="en-US"/>
        </a:p>
      </dgm:t>
    </dgm:pt>
    <dgm:pt modelId="{15EC62FF-FC93-4ECF-9552-AF51400F6F04}" type="pres">
      <dgm:prSet presAssocID="{78B12F9A-1F0A-4988-8850-E80B24794131}" presName="linearFlow" presStyleCnt="0">
        <dgm:presLayoutVars>
          <dgm:resizeHandles val="exact"/>
        </dgm:presLayoutVars>
      </dgm:prSet>
      <dgm:spPr/>
    </dgm:pt>
    <dgm:pt modelId="{24820EFD-4E92-49EF-A03E-1975B2EF2815}" type="pres">
      <dgm:prSet presAssocID="{B2625663-17A9-4D28-AA24-712F365C23B6}" presName="node" presStyleLbl="node1" presStyleIdx="0" presStyleCnt="6" custScaleX="615024">
        <dgm:presLayoutVars>
          <dgm:bulletEnabled val="1"/>
        </dgm:presLayoutVars>
      </dgm:prSet>
      <dgm:spPr/>
    </dgm:pt>
    <dgm:pt modelId="{388F78CD-CA99-48DF-B6BF-CFFC0F0F4573}" type="pres">
      <dgm:prSet presAssocID="{0607D59F-A176-42DB-8961-C5A116148F0F}" presName="sibTrans" presStyleLbl="sibTrans2D1" presStyleIdx="0" presStyleCnt="5"/>
      <dgm:spPr/>
    </dgm:pt>
    <dgm:pt modelId="{C921BC3F-CB66-4ED0-99AA-DDB160838FA8}" type="pres">
      <dgm:prSet presAssocID="{0607D59F-A176-42DB-8961-C5A116148F0F}" presName="connectorText" presStyleLbl="sibTrans2D1" presStyleIdx="0" presStyleCnt="5"/>
      <dgm:spPr/>
    </dgm:pt>
    <dgm:pt modelId="{F5FCF57F-7815-4536-9602-9D7CD60D7015}" type="pres">
      <dgm:prSet presAssocID="{0EF0C291-B5C9-49F5-8D39-274541F82033}" presName="node" presStyleLbl="node1" presStyleIdx="1" presStyleCnt="6" custScaleX="615024">
        <dgm:presLayoutVars>
          <dgm:bulletEnabled val="1"/>
        </dgm:presLayoutVars>
      </dgm:prSet>
      <dgm:spPr/>
    </dgm:pt>
    <dgm:pt modelId="{B1CBD95F-EFDD-42C6-9FD4-992A7886DBE9}" type="pres">
      <dgm:prSet presAssocID="{0E18546B-A850-4CA2-9F07-69CDCBD685CE}" presName="sibTrans" presStyleLbl="sibTrans2D1" presStyleIdx="1" presStyleCnt="5"/>
      <dgm:spPr/>
    </dgm:pt>
    <dgm:pt modelId="{62D1AEB9-50C5-48F1-A157-37FE21770774}" type="pres">
      <dgm:prSet presAssocID="{0E18546B-A850-4CA2-9F07-69CDCBD685CE}" presName="connectorText" presStyleLbl="sibTrans2D1" presStyleIdx="1" presStyleCnt="5"/>
      <dgm:spPr/>
    </dgm:pt>
    <dgm:pt modelId="{C057AB5B-35EA-43D4-A0FF-B8FBCC0E49EB}" type="pres">
      <dgm:prSet presAssocID="{3C814507-112A-4A4B-AF07-122B5C2E58CB}" presName="node" presStyleLbl="node1" presStyleIdx="2" presStyleCnt="6" custScaleX="615024">
        <dgm:presLayoutVars>
          <dgm:bulletEnabled val="1"/>
        </dgm:presLayoutVars>
      </dgm:prSet>
      <dgm:spPr/>
    </dgm:pt>
    <dgm:pt modelId="{DCEA15B9-08DB-4141-8E01-EA1343BBBAB0}" type="pres">
      <dgm:prSet presAssocID="{CCC5867F-3B01-4E37-9352-67106EDF8FFC}" presName="sibTrans" presStyleLbl="sibTrans2D1" presStyleIdx="2" presStyleCnt="5"/>
      <dgm:spPr/>
    </dgm:pt>
    <dgm:pt modelId="{52F0928E-4F5B-48DC-ABD3-3EC2E6651739}" type="pres">
      <dgm:prSet presAssocID="{CCC5867F-3B01-4E37-9352-67106EDF8FFC}" presName="connectorText" presStyleLbl="sibTrans2D1" presStyleIdx="2" presStyleCnt="5"/>
      <dgm:spPr/>
    </dgm:pt>
    <dgm:pt modelId="{333B5479-6B82-4D47-96EB-1067A4C2E389}" type="pres">
      <dgm:prSet presAssocID="{74606F06-F17C-4045-9313-3409E1DF7C9F}" presName="node" presStyleLbl="node1" presStyleIdx="3" presStyleCnt="6" custScaleX="615024">
        <dgm:presLayoutVars>
          <dgm:bulletEnabled val="1"/>
        </dgm:presLayoutVars>
      </dgm:prSet>
      <dgm:spPr/>
    </dgm:pt>
    <dgm:pt modelId="{F4869535-A047-4A40-B63F-622DA3C544B2}" type="pres">
      <dgm:prSet presAssocID="{C893D151-E4F4-4897-AEAA-9F497300CCCA}" presName="sibTrans" presStyleLbl="sibTrans2D1" presStyleIdx="3" presStyleCnt="5"/>
      <dgm:spPr/>
    </dgm:pt>
    <dgm:pt modelId="{A704557E-225C-4199-83F3-6AA38B4256FE}" type="pres">
      <dgm:prSet presAssocID="{C893D151-E4F4-4897-AEAA-9F497300CCCA}" presName="connectorText" presStyleLbl="sibTrans2D1" presStyleIdx="3" presStyleCnt="5"/>
      <dgm:spPr/>
    </dgm:pt>
    <dgm:pt modelId="{AEB73E49-6A96-4D40-8D91-65FA40742765}" type="pres">
      <dgm:prSet presAssocID="{5AAE823B-B6EC-4461-AA3B-B78B8B7B7AF7}" presName="node" presStyleLbl="node1" presStyleIdx="4" presStyleCnt="6" custScaleX="615024">
        <dgm:presLayoutVars>
          <dgm:bulletEnabled val="1"/>
        </dgm:presLayoutVars>
      </dgm:prSet>
      <dgm:spPr/>
    </dgm:pt>
    <dgm:pt modelId="{D7A1E698-3845-44E1-931E-1254A707DC57}" type="pres">
      <dgm:prSet presAssocID="{2A12037D-34DF-48E8-9031-266215288E49}" presName="sibTrans" presStyleLbl="sibTrans2D1" presStyleIdx="4" presStyleCnt="5"/>
      <dgm:spPr/>
    </dgm:pt>
    <dgm:pt modelId="{47260AE5-55D6-48D2-8AF4-A3558ABB1100}" type="pres">
      <dgm:prSet presAssocID="{2A12037D-34DF-48E8-9031-266215288E49}" presName="connectorText" presStyleLbl="sibTrans2D1" presStyleIdx="4" presStyleCnt="5"/>
      <dgm:spPr/>
    </dgm:pt>
    <dgm:pt modelId="{690DD935-5E5B-45D1-BB18-EADB1FF74E72}" type="pres">
      <dgm:prSet presAssocID="{2EDA08E7-2C29-4EE5-9980-AF1546A4B908}" presName="node" presStyleLbl="node1" presStyleIdx="5" presStyleCnt="6" custScaleX="615024">
        <dgm:presLayoutVars>
          <dgm:bulletEnabled val="1"/>
        </dgm:presLayoutVars>
      </dgm:prSet>
      <dgm:spPr/>
    </dgm:pt>
  </dgm:ptLst>
  <dgm:cxnLst>
    <dgm:cxn modelId="{6BC7E206-A606-4970-9CEB-2392EE5ECD54}" type="presOf" srcId="{74606F06-F17C-4045-9313-3409E1DF7C9F}" destId="{333B5479-6B82-4D47-96EB-1067A4C2E389}" srcOrd="0" destOrd="0" presId="urn:microsoft.com/office/officeart/2005/8/layout/process2"/>
    <dgm:cxn modelId="{F4F7E80F-E34D-4F06-9028-9FDD278FFDD5}" type="presOf" srcId="{0EF0C291-B5C9-49F5-8D39-274541F82033}" destId="{F5FCF57F-7815-4536-9602-9D7CD60D7015}" srcOrd="0" destOrd="0" presId="urn:microsoft.com/office/officeart/2005/8/layout/process2"/>
    <dgm:cxn modelId="{08675811-00B1-4D21-8960-C3BD146899FB}" type="presOf" srcId="{2A12037D-34DF-48E8-9031-266215288E49}" destId="{D7A1E698-3845-44E1-931E-1254A707DC57}" srcOrd="0" destOrd="0" presId="urn:microsoft.com/office/officeart/2005/8/layout/process2"/>
    <dgm:cxn modelId="{4B0C4F60-ED6A-470E-85D2-5B1565161B70}" type="presOf" srcId="{2A12037D-34DF-48E8-9031-266215288E49}" destId="{47260AE5-55D6-48D2-8AF4-A3558ABB1100}" srcOrd="1" destOrd="0" presId="urn:microsoft.com/office/officeart/2005/8/layout/process2"/>
    <dgm:cxn modelId="{149C0A64-9C9A-4DE6-A142-91BA9DE247BE}" type="presOf" srcId="{2EDA08E7-2C29-4EE5-9980-AF1546A4B908}" destId="{690DD935-5E5B-45D1-BB18-EADB1FF74E72}" srcOrd="0" destOrd="0" presId="urn:microsoft.com/office/officeart/2005/8/layout/process2"/>
    <dgm:cxn modelId="{AD53F466-CF4F-4926-9C24-CCF13F35660D}" srcId="{78B12F9A-1F0A-4988-8850-E80B24794131}" destId="{B2625663-17A9-4D28-AA24-712F365C23B6}" srcOrd="0" destOrd="0" parTransId="{0D52B863-0808-403F-B7DA-0783F3E5616B}" sibTransId="{0607D59F-A176-42DB-8961-C5A116148F0F}"/>
    <dgm:cxn modelId="{C988767D-A984-4E05-A9BE-8A2D7F01008D}" type="presOf" srcId="{0607D59F-A176-42DB-8961-C5A116148F0F}" destId="{388F78CD-CA99-48DF-B6BF-CFFC0F0F4573}" srcOrd="0" destOrd="0" presId="urn:microsoft.com/office/officeart/2005/8/layout/process2"/>
    <dgm:cxn modelId="{A86F137E-7E52-434A-9A04-759C5A0132FF}" srcId="{78B12F9A-1F0A-4988-8850-E80B24794131}" destId="{74606F06-F17C-4045-9313-3409E1DF7C9F}" srcOrd="3" destOrd="0" parTransId="{D87FBB57-AB65-4E61-8ABE-CA9B743E8777}" sibTransId="{C893D151-E4F4-4897-AEAA-9F497300CCCA}"/>
    <dgm:cxn modelId="{171D0B88-FC41-4A59-95DE-AEAB2180CDD6}" type="presOf" srcId="{C893D151-E4F4-4897-AEAA-9F497300CCCA}" destId="{A704557E-225C-4199-83F3-6AA38B4256FE}" srcOrd="1" destOrd="0" presId="urn:microsoft.com/office/officeart/2005/8/layout/process2"/>
    <dgm:cxn modelId="{BF3403A1-E31B-42FC-A19F-5EDB4CB8640F}" srcId="{78B12F9A-1F0A-4988-8850-E80B24794131}" destId="{5AAE823B-B6EC-4461-AA3B-B78B8B7B7AF7}" srcOrd="4" destOrd="0" parTransId="{7CCE038B-0F70-4E6C-9A68-90D2D6F07183}" sibTransId="{2A12037D-34DF-48E8-9031-266215288E49}"/>
    <dgm:cxn modelId="{3D1905A8-FA27-4B0B-A17C-88CEFCCBE001}" type="presOf" srcId="{0607D59F-A176-42DB-8961-C5A116148F0F}" destId="{C921BC3F-CB66-4ED0-99AA-DDB160838FA8}" srcOrd="1" destOrd="0" presId="urn:microsoft.com/office/officeart/2005/8/layout/process2"/>
    <dgm:cxn modelId="{FC3CCFAD-CD99-461F-BAB9-C2DFDCFA33C9}" type="presOf" srcId="{5AAE823B-B6EC-4461-AA3B-B78B8B7B7AF7}" destId="{AEB73E49-6A96-4D40-8D91-65FA40742765}" srcOrd="0" destOrd="0" presId="urn:microsoft.com/office/officeart/2005/8/layout/process2"/>
    <dgm:cxn modelId="{074322B1-3475-4364-B6E9-2B142A11AB08}" type="presOf" srcId="{0E18546B-A850-4CA2-9F07-69CDCBD685CE}" destId="{B1CBD95F-EFDD-42C6-9FD4-992A7886DBE9}" srcOrd="0" destOrd="0" presId="urn:microsoft.com/office/officeart/2005/8/layout/process2"/>
    <dgm:cxn modelId="{27EC54B6-AF2B-42AE-BC85-E0C8B9F7008E}" type="presOf" srcId="{B2625663-17A9-4D28-AA24-712F365C23B6}" destId="{24820EFD-4E92-49EF-A03E-1975B2EF2815}" srcOrd="0" destOrd="0" presId="urn:microsoft.com/office/officeart/2005/8/layout/process2"/>
    <dgm:cxn modelId="{FC995CB9-BFE9-4CEF-9265-567E00124ECE}" srcId="{78B12F9A-1F0A-4988-8850-E80B24794131}" destId="{0EF0C291-B5C9-49F5-8D39-274541F82033}" srcOrd="1" destOrd="0" parTransId="{857B0E4C-5193-49D2-9807-1E204869E5C9}" sibTransId="{0E18546B-A850-4CA2-9F07-69CDCBD685CE}"/>
    <dgm:cxn modelId="{D00536C1-0350-4B1D-8B43-8803A5BCB387}" type="presOf" srcId="{0E18546B-A850-4CA2-9F07-69CDCBD685CE}" destId="{62D1AEB9-50C5-48F1-A157-37FE21770774}" srcOrd="1" destOrd="0" presId="urn:microsoft.com/office/officeart/2005/8/layout/process2"/>
    <dgm:cxn modelId="{574C7FC3-73C2-4691-85D1-94C1A1EA40DE}" type="presOf" srcId="{CCC5867F-3B01-4E37-9352-67106EDF8FFC}" destId="{DCEA15B9-08DB-4141-8E01-EA1343BBBAB0}" srcOrd="0" destOrd="0" presId="urn:microsoft.com/office/officeart/2005/8/layout/process2"/>
    <dgm:cxn modelId="{2BC691CD-13EB-4955-855D-404432BD9A0D}" srcId="{78B12F9A-1F0A-4988-8850-E80B24794131}" destId="{2EDA08E7-2C29-4EE5-9980-AF1546A4B908}" srcOrd="5" destOrd="0" parTransId="{42237CC0-25BF-4F9F-A4D3-1C8EB5E27ACE}" sibTransId="{8111534F-A157-4D00-AA26-804B81144BEF}"/>
    <dgm:cxn modelId="{68A391D5-B504-4C3A-871E-580CEF8F0D2B}" type="presOf" srcId="{C893D151-E4F4-4897-AEAA-9F497300CCCA}" destId="{F4869535-A047-4A40-B63F-622DA3C544B2}" srcOrd="0" destOrd="0" presId="urn:microsoft.com/office/officeart/2005/8/layout/process2"/>
    <dgm:cxn modelId="{320FD1E4-65F6-424C-8FA6-843AD4F81E74}" srcId="{78B12F9A-1F0A-4988-8850-E80B24794131}" destId="{3C814507-112A-4A4B-AF07-122B5C2E58CB}" srcOrd="2" destOrd="0" parTransId="{139E03F9-E35B-44F9-8E85-E3A7DEA44153}" sibTransId="{CCC5867F-3B01-4E37-9352-67106EDF8FFC}"/>
    <dgm:cxn modelId="{F8410DE6-492B-4DFE-AB91-F79A19D02984}" type="presOf" srcId="{3C814507-112A-4A4B-AF07-122B5C2E58CB}" destId="{C057AB5B-35EA-43D4-A0FF-B8FBCC0E49EB}" srcOrd="0" destOrd="0" presId="urn:microsoft.com/office/officeart/2005/8/layout/process2"/>
    <dgm:cxn modelId="{35E7CDEF-FEE6-4619-BAE5-174678FE399C}" type="presOf" srcId="{78B12F9A-1F0A-4988-8850-E80B24794131}" destId="{15EC62FF-FC93-4ECF-9552-AF51400F6F04}" srcOrd="0" destOrd="0" presId="urn:microsoft.com/office/officeart/2005/8/layout/process2"/>
    <dgm:cxn modelId="{CD6BD3F5-7444-4434-A7F3-ABFDC6B55539}" type="presOf" srcId="{CCC5867F-3B01-4E37-9352-67106EDF8FFC}" destId="{52F0928E-4F5B-48DC-ABD3-3EC2E6651739}" srcOrd="1" destOrd="0" presId="urn:microsoft.com/office/officeart/2005/8/layout/process2"/>
    <dgm:cxn modelId="{FD370177-2E09-4AEA-942D-83F1944558A6}" type="presParOf" srcId="{15EC62FF-FC93-4ECF-9552-AF51400F6F04}" destId="{24820EFD-4E92-49EF-A03E-1975B2EF2815}" srcOrd="0" destOrd="0" presId="urn:microsoft.com/office/officeart/2005/8/layout/process2"/>
    <dgm:cxn modelId="{CF4FDFA5-5CA8-43A0-945D-4B1A213AC099}" type="presParOf" srcId="{15EC62FF-FC93-4ECF-9552-AF51400F6F04}" destId="{388F78CD-CA99-48DF-B6BF-CFFC0F0F4573}" srcOrd="1" destOrd="0" presId="urn:microsoft.com/office/officeart/2005/8/layout/process2"/>
    <dgm:cxn modelId="{16057571-2223-49D1-8D00-6F89FCFEA6A6}" type="presParOf" srcId="{388F78CD-CA99-48DF-B6BF-CFFC0F0F4573}" destId="{C921BC3F-CB66-4ED0-99AA-DDB160838FA8}" srcOrd="0" destOrd="0" presId="urn:microsoft.com/office/officeart/2005/8/layout/process2"/>
    <dgm:cxn modelId="{3FD7CC76-3477-4B85-9DF2-4B119EB54A49}" type="presParOf" srcId="{15EC62FF-FC93-4ECF-9552-AF51400F6F04}" destId="{F5FCF57F-7815-4536-9602-9D7CD60D7015}" srcOrd="2" destOrd="0" presId="urn:microsoft.com/office/officeart/2005/8/layout/process2"/>
    <dgm:cxn modelId="{3B519107-0A0D-4A14-B226-069B0B2B13FC}" type="presParOf" srcId="{15EC62FF-FC93-4ECF-9552-AF51400F6F04}" destId="{B1CBD95F-EFDD-42C6-9FD4-992A7886DBE9}" srcOrd="3" destOrd="0" presId="urn:microsoft.com/office/officeart/2005/8/layout/process2"/>
    <dgm:cxn modelId="{29759FDC-5744-44A4-92EA-8C98C2360949}" type="presParOf" srcId="{B1CBD95F-EFDD-42C6-9FD4-992A7886DBE9}" destId="{62D1AEB9-50C5-48F1-A157-37FE21770774}" srcOrd="0" destOrd="0" presId="urn:microsoft.com/office/officeart/2005/8/layout/process2"/>
    <dgm:cxn modelId="{1BE19859-E83A-4A5D-8C35-887C8CF800B3}" type="presParOf" srcId="{15EC62FF-FC93-4ECF-9552-AF51400F6F04}" destId="{C057AB5B-35EA-43D4-A0FF-B8FBCC0E49EB}" srcOrd="4" destOrd="0" presId="urn:microsoft.com/office/officeart/2005/8/layout/process2"/>
    <dgm:cxn modelId="{96656C13-4340-4AF6-84BE-FCC57A24F6DC}" type="presParOf" srcId="{15EC62FF-FC93-4ECF-9552-AF51400F6F04}" destId="{DCEA15B9-08DB-4141-8E01-EA1343BBBAB0}" srcOrd="5" destOrd="0" presId="urn:microsoft.com/office/officeart/2005/8/layout/process2"/>
    <dgm:cxn modelId="{C7234D7B-EB08-42AF-93E3-4EE0A086E115}" type="presParOf" srcId="{DCEA15B9-08DB-4141-8E01-EA1343BBBAB0}" destId="{52F0928E-4F5B-48DC-ABD3-3EC2E6651739}" srcOrd="0" destOrd="0" presId="urn:microsoft.com/office/officeart/2005/8/layout/process2"/>
    <dgm:cxn modelId="{87A2359F-1A14-46D6-9CDF-29934D3E8A3A}" type="presParOf" srcId="{15EC62FF-FC93-4ECF-9552-AF51400F6F04}" destId="{333B5479-6B82-4D47-96EB-1067A4C2E389}" srcOrd="6" destOrd="0" presId="urn:microsoft.com/office/officeart/2005/8/layout/process2"/>
    <dgm:cxn modelId="{323D2219-9EF5-4976-9046-ADDF1B7EB3BB}" type="presParOf" srcId="{15EC62FF-FC93-4ECF-9552-AF51400F6F04}" destId="{F4869535-A047-4A40-B63F-622DA3C544B2}" srcOrd="7" destOrd="0" presId="urn:microsoft.com/office/officeart/2005/8/layout/process2"/>
    <dgm:cxn modelId="{8C9E9939-F95D-4307-A6F0-9B42C049A082}" type="presParOf" srcId="{F4869535-A047-4A40-B63F-622DA3C544B2}" destId="{A704557E-225C-4199-83F3-6AA38B4256FE}" srcOrd="0" destOrd="0" presId="urn:microsoft.com/office/officeart/2005/8/layout/process2"/>
    <dgm:cxn modelId="{AF51E2A1-02C3-451F-B947-62F32F21F942}" type="presParOf" srcId="{15EC62FF-FC93-4ECF-9552-AF51400F6F04}" destId="{AEB73E49-6A96-4D40-8D91-65FA40742765}" srcOrd="8" destOrd="0" presId="urn:microsoft.com/office/officeart/2005/8/layout/process2"/>
    <dgm:cxn modelId="{E2246214-7703-47F1-AFCA-E4A3E680F2BD}" type="presParOf" srcId="{15EC62FF-FC93-4ECF-9552-AF51400F6F04}" destId="{D7A1E698-3845-44E1-931E-1254A707DC57}" srcOrd="9" destOrd="0" presId="urn:microsoft.com/office/officeart/2005/8/layout/process2"/>
    <dgm:cxn modelId="{F70DAF6A-5A22-4CF1-B955-A6F5E34C3024}" type="presParOf" srcId="{D7A1E698-3845-44E1-931E-1254A707DC57}" destId="{47260AE5-55D6-48D2-8AF4-A3558ABB1100}" srcOrd="0" destOrd="0" presId="urn:microsoft.com/office/officeart/2005/8/layout/process2"/>
    <dgm:cxn modelId="{5FE93BBA-A024-48DE-A8F8-CCE79771D414}" type="presParOf" srcId="{15EC62FF-FC93-4ECF-9552-AF51400F6F04}" destId="{690DD935-5E5B-45D1-BB18-EADB1FF74E72}" srcOrd="1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20EFD-4E92-49EF-A03E-1975B2EF2815}">
      <dsp:nvSpPr>
        <dsp:cNvPr id="0" name=""/>
        <dsp:cNvSpPr/>
      </dsp:nvSpPr>
      <dsp:spPr>
        <a:xfrm>
          <a:off x="0" y="5223"/>
          <a:ext cx="8352928" cy="69343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solidFill>
                <a:schemeClr val="tx1"/>
              </a:solidFill>
              <a:latin typeface="Arial Rounded MT Bold" pitchFamily="34" charset="0"/>
              <a:cs typeface="Aharoni" pitchFamily="2" charset="-79"/>
            </a:rPr>
            <a:t>Step 1</a:t>
          </a:r>
          <a:r>
            <a:rPr lang="en-US" sz="2000" b="0" kern="1200" dirty="0">
              <a:solidFill>
                <a:schemeClr val="tx1"/>
              </a:solidFill>
              <a:latin typeface="Arial Rounded MT Bold" pitchFamily="34" charset="0"/>
            </a:rPr>
            <a:t>: Identification of soil quantity-quality impacts of proposed project</a:t>
          </a:r>
        </a:p>
      </dsp:txBody>
      <dsp:txXfrm>
        <a:off x="20310" y="25533"/>
        <a:ext cx="8312308" cy="652816"/>
      </dsp:txXfrm>
    </dsp:sp>
    <dsp:sp modelId="{388F78CD-CA99-48DF-B6BF-CFFC0F0F4573}">
      <dsp:nvSpPr>
        <dsp:cNvPr id="0" name=""/>
        <dsp:cNvSpPr/>
      </dsp:nvSpPr>
      <dsp:spPr>
        <a:xfrm rot="5400000">
          <a:off x="4046444" y="715995"/>
          <a:ext cx="260038" cy="312046"/>
        </a:xfrm>
        <a:prstGeom prst="rightArrow">
          <a:avLst>
            <a:gd name="adj1" fmla="val 60000"/>
            <a:gd name="adj2" fmla="val 50000"/>
          </a:avLst>
        </a:prstGeom>
        <a:solidFill>
          <a:schemeClr val="tx1">
            <a:lumMod val="50000"/>
            <a:lumOff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4082850" y="741999"/>
        <a:ext cx="187228" cy="182027"/>
      </dsp:txXfrm>
    </dsp:sp>
    <dsp:sp modelId="{F5FCF57F-7815-4536-9602-9D7CD60D7015}">
      <dsp:nvSpPr>
        <dsp:cNvPr id="0" name=""/>
        <dsp:cNvSpPr/>
      </dsp:nvSpPr>
      <dsp:spPr>
        <a:xfrm>
          <a:off x="0" y="1045377"/>
          <a:ext cx="8352928" cy="69343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Rounded MT Bold" pitchFamily="34" charset="0"/>
            </a:rPr>
            <a:t>Step2    :preparation of description of existing soil resource        condition</a:t>
          </a:r>
        </a:p>
      </dsp:txBody>
      <dsp:txXfrm>
        <a:off x="20310" y="1065687"/>
        <a:ext cx="8312308" cy="652816"/>
      </dsp:txXfrm>
    </dsp:sp>
    <dsp:sp modelId="{B1CBD95F-EFDD-42C6-9FD4-992A7886DBE9}">
      <dsp:nvSpPr>
        <dsp:cNvPr id="0" name=""/>
        <dsp:cNvSpPr/>
      </dsp:nvSpPr>
      <dsp:spPr>
        <a:xfrm rot="5400000">
          <a:off x="4046444" y="1756150"/>
          <a:ext cx="260038" cy="312046"/>
        </a:xfrm>
        <a:prstGeom prst="rightArrow">
          <a:avLst>
            <a:gd name="adj1" fmla="val 60000"/>
            <a:gd name="adj2" fmla="val 50000"/>
          </a:avLst>
        </a:prstGeom>
        <a:solidFill>
          <a:schemeClr val="tx1">
            <a:lumMod val="50000"/>
            <a:lumOff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4082850" y="1782154"/>
        <a:ext cx="187228" cy="182027"/>
      </dsp:txXfrm>
    </dsp:sp>
    <dsp:sp modelId="{C057AB5B-35EA-43D4-A0FF-B8FBCC0E49EB}">
      <dsp:nvSpPr>
        <dsp:cNvPr id="0" name=""/>
        <dsp:cNvSpPr/>
      </dsp:nvSpPr>
      <dsp:spPr>
        <a:xfrm>
          <a:off x="0" y="2085532"/>
          <a:ext cx="8352928" cy="69343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1"/>
              </a:solidFill>
              <a:latin typeface="Arial Rounded MT Bold" pitchFamily="34" charset="0"/>
            </a:rPr>
            <a:t>Step 3  :Procurement of relevant soil quantity-quality standards </a:t>
          </a:r>
        </a:p>
      </dsp:txBody>
      <dsp:txXfrm>
        <a:off x="20310" y="2105842"/>
        <a:ext cx="8312308" cy="652816"/>
      </dsp:txXfrm>
    </dsp:sp>
    <dsp:sp modelId="{DCEA15B9-08DB-4141-8E01-EA1343BBBAB0}">
      <dsp:nvSpPr>
        <dsp:cNvPr id="0" name=""/>
        <dsp:cNvSpPr/>
      </dsp:nvSpPr>
      <dsp:spPr>
        <a:xfrm rot="5400000">
          <a:off x="4046444" y="2796304"/>
          <a:ext cx="260038" cy="312046"/>
        </a:xfrm>
        <a:prstGeom prst="rightArrow">
          <a:avLst>
            <a:gd name="adj1" fmla="val 60000"/>
            <a:gd name="adj2" fmla="val 50000"/>
          </a:avLst>
        </a:prstGeom>
        <a:solidFill>
          <a:schemeClr val="tx1">
            <a:lumMod val="50000"/>
            <a:lumOff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4082850" y="2822308"/>
        <a:ext cx="187228" cy="182027"/>
      </dsp:txXfrm>
    </dsp:sp>
    <dsp:sp modelId="{333B5479-6B82-4D47-96EB-1067A4C2E389}">
      <dsp:nvSpPr>
        <dsp:cNvPr id="0" name=""/>
        <dsp:cNvSpPr/>
      </dsp:nvSpPr>
      <dsp:spPr>
        <a:xfrm>
          <a:off x="0" y="3125687"/>
          <a:ext cx="8352928" cy="69343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dirty="0">
              <a:solidFill>
                <a:schemeClr val="tx1"/>
              </a:solidFill>
              <a:latin typeface="Arial Rounded MT Bold" pitchFamily="34" charset="0"/>
            </a:rPr>
            <a:t>Step4   :  </a:t>
          </a:r>
          <a:r>
            <a:rPr lang="en-US" sz="2000" kern="1200" dirty="0">
              <a:solidFill>
                <a:schemeClr val="tx1"/>
              </a:solidFill>
              <a:latin typeface="Arial Rounded MT Bold" pitchFamily="34" charset="0"/>
            </a:rPr>
            <a:t>Impact prediction for soil environment </a:t>
          </a:r>
          <a:r>
            <a:rPr lang="en-US" sz="1800" kern="1200" dirty="0">
              <a:solidFill>
                <a:schemeClr val="tx1"/>
              </a:solidFill>
              <a:latin typeface="Arial Rounded MT Bold" pitchFamily="34" charset="0"/>
            </a:rPr>
            <a:t>	</a:t>
          </a:r>
        </a:p>
      </dsp:txBody>
      <dsp:txXfrm>
        <a:off x="20310" y="3145997"/>
        <a:ext cx="8312308" cy="652816"/>
      </dsp:txXfrm>
    </dsp:sp>
    <dsp:sp modelId="{F4869535-A047-4A40-B63F-622DA3C544B2}">
      <dsp:nvSpPr>
        <dsp:cNvPr id="0" name=""/>
        <dsp:cNvSpPr/>
      </dsp:nvSpPr>
      <dsp:spPr>
        <a:xfrm rot="5400000">
          <a:off x="4046444" y="3836459"/>
          <a:ext cx="260038" cy="312046"/>
        </a:xfrm>
        <a:prstGeom prst="rightArrow">
          <a:avLst>
            <a:gd name="adj1" fmla="val 60000"/>
            <a:gd name="adj2" fmla="val 50000"/>
          </a:avLst>
        </a:prstGeom>
        <a:solidFill>
          <a:schemeClr val="tx1">
            <a:lumMod val="50000"/>
            <a:lumOff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4082850" y="3862463"/>
        <a:ext cx="187228" cy="182027"/>
      </dsp:txXfrm>
    </dsp:sp>
    <dsp:sp modelId="{AEB73E49-6A96-4D40-8D91-65FA40742765}">
      <dsp:nvSpPr>
        <dsp:cNvPr id="0" name=""/>
        <dsp:cNvSpPr/>
      </dsp:nvSpPr>
      <dsp:spPr>
        <a:xfrm>
          <a:off x="0" y="4165841"/>
          <a:ext cx="8352928" cy="69343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latin typeface="Arial Rounded MT Bold" pitchFamily="34" charset="0"/>
            </a:rPr>
            <a:t>Step5   :   assessment of impact significance </a:t>
          </a:r>
        </a:p>
      </dsp:txBody>
      <dsp:txXfrm>
        <a:off x="20310" y="4186151"/>
        <a:ext cx="8312308" cy="652816"/>
      </dsp:txXfrm>
    </dsp:sp>
    <dsp:sp modelId="{D7A1E698-3845-44E1-931E-1254A707DC57}">
      <dsp:nvSpPr>
        <dsp:cNvPr id="0" name=""/>
        <dsp:cNvSpPr/>
      </dsp:nvSpPr>
      <dsp:spPr>
        <a:xfrm rot="5400000">
          <a:off x="4046444" y="4876613"/>
          <a:ext cx="260038" cy="312046"/>
        </a:xfrm>
        <a:prstGeom prst="rightArrow">
          <a:avLst>
            <a:gd name="adj1" fmla="val 60000"/>
            <a:gd name="adj2" fmla="val 50000"/>
          </a:avLst>
        </a:prstGeom>
        <a:solidFill>
          <a:schemeClr val="tx1">
            <a:lumMod val="50000"/>
            <a:lumOff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4082850" y="4902617"/>
        <a:ext cx="187228" cy="182027"/>
      </dsp:txXfrm>
    </dsp:sp>
    <dsp:sp modelId="{690DD935-5E5B-45D1-BB18-EADB1FF74E72}">
      <dsp:nvSpPr>
        <dsp:cNvPr id="0" name=""/>
        <dsp:cNvSpPr/>
      </dsp:nvSpPr>
      <dsp:spPr>
        <a:xfrm>
          <a:off x="0" y="5205996"/>
          <a:ext cx="8352928" cy="69343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Rounded MT Bold" pitchFamily="34" charset="0"/>
            </a:rPr>
            <a:t>Step6   :   Identification and incorporation of mitigation measures</a:t>
          </a:r>
        </a:p>
      </dsp:txBody>
      <dsp:txXfrm>
        <a:off x="20310" y="5226306"/>
        <a:ext cx="8312308" cy="65281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846519-ABB2-433B-BB8E-73C161716251}" type="datetimeFigureOut">
              <a:rPr lang="en-US" smtClean="0"/>
              <a:pPr/>
              <a:t>8/31/2026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2ED473-34C5-4AC2-A896-ACD08F102FF2}" type="slidenum">
              <a:rPr lang="en-US" smtClean="0"/>
              <a:pPr/>
              <a:t>‹#›</a:t>
            </a:fld>
            <a:endParaRPr lang="en-US"/>
          </a:p>
        </p:txBody>
      </p:sp>
    </p:spTree>
    <p:extLst>
      <p:ext uri="{BB962C8B-B14F-4D97-AF65-F5344CB8AC3E}">
        <p14:creationId xmlns:p14="http://schemas.microsoft.com/office/powerpoint/2010/main" val="3643883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2ED473-34C5-4AC2-A896-ACD08F102FF2}"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048A71-F681-4842-9C30-9DD8D63582CB}" type="datetime1">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62426F-3312-4AF3-890D-64EFB6587946}" type="datetime1">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CC140E-10A6-4144-959A-4BB40BD73154}" type="datetime1">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6457F0-EC96-4F90-AE93-DC0CD6D94916}" type="datetime1">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2B95EB-AD1C-4A3A-BE12-0EC512942ED4}" type="datetime1">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A073B11-55DC-44EA-8A77-6F8813FF1FC3}" type="datetime1">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CCC4FE5-219C-4A3F-BB91-1E9FC30421C4}" type="datetime1">
              <a:rPr lang="en-US" smtClean="0"/>
              <a:pPr/>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1F0D2C-8650-4B2E-B072-B9959620860C}" type="datetime1">
              <a:rPr lang="en-US" smtClean="0"/>
              <a:pPr/>
              <a:t>8/31/2026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FA33C7-3910-4D1D-BAC0-C42E5F91010B}" type="datetime1">
              <a:rPr lang="en-US" smtClean="0"/>
              <a:pPr/>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5C6CE2-8FA4-4148-930F-70E2E5161793}" type="datetime1">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B0A500-0E81-4B6A-BCB2-61EA4E8BA078}" type="datetime1">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E5EB32-6B1B-466C-BEA5-94546623B620}" type="slidenum">
              <a:rPr lang="en-US" smtClean="0"/>
              <a:pPr/>
              <a:t>‹#›</a:t>
            </a:fld>
            <a:endParaRPr lang="en-US"/>
          </a:p>
        </p:txBody>
      </p:sp>
    </p:spTree>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E8CE91-251C-4D5D-B8A1-74BCB3068148}" type="datetime1">
              <a:rPr lang="en-US" smtClean="0"/>
              <a:pPr/>
              <a:t>8/31/2026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5EB32-6B1B-466C-BEA5-94546623B62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ransition>
    <p:wip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5000" r="-25000"/>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1E5EB32-6B1B-466C-BEA5-94546623B620}" type="slidenum">
              <a:rPr lang="en-US" smtClean="0"/>
              <a:pPr/>
              <a:t>1</a:t>
            </a:fld>
            <a:endParaRPr lang="en-US"/>
          </a:p>
        </p:txBody>
      </p:sp>
      <p:sp>
        <p:nvSpPr>
          <p:cNvPr id="4" name="TextBox 3"/>
          <p:cNvSpPr txBox="1"/>
          <p:nvPr/>
        </p:nvSpPr>
        <p:spPr>
          <a:xfrm>
            <a:off x="323528" y="1772816"/>
            <a:ext cx="8424936" cy="1200329"/>
          </a:xfrm>
          <a:prstGeom prst="rect">
            <a:avLst/>
          </a:prstGeom>
          <a:noFill/>
        </p:spPr>
        <p:txBody>
          <a:bodyPr wrap="square" rtlCol="0">
            <a:spAutoFit/>
          </a:bodyPr>
          <a:lstStyle/>
          <a:p>
            <a:pPr algn="ctr" rtl="1"/>
            <a:r>
              <a:rPr lang="fa-IR" sz="3600" b="1" dirty="0">
                <a:solidFill>
                  <a:srgbClr val="FFFF00"/>
                </a:solidFill>
              </a:rPr>
              <a:t>ارزيابي وپيش بيني اثرات توسعه بر روي خاك و ويژگي هاي زمين شناختي </a:t>
            </a:r>
            <a:endParaRPr lang="en-US" sz="3600" b="1" dirty="0">
              <a:solidFill>
                <a:srgbClr val="FFFF00"/>
              </a:solidFill>
            </a:endParaRPr>
          </a:p>
        </p:txBody>
      </p:sp>
    </p:spTree>
  </p:cSld>
  <p:clrMapOvr>
    <a:masterClrMapping/>
  </p:clrMapOvr>
  <p:transition>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02108688"/>
              </p:ext>
            </p:extLst>
          </p:nvPr>
        </p:nvGraphicFramePr>
        <p:xfrm>
          <a:off x="251519" y="908720"/>
          <a:ext cx="8640961" cy="5328592"/>
        </p:xfrm>
        <a:graphic>
          <a:graphicData uri="http://schemas.openxmlformats.org/drawingml/2006/table">
            <a:tbl>
              <a:tblPr firstRow="1" bandRow="1">
                <a:tableStyleId>{D7AC3CCA-C797-4891-BE02-D94E43425B78}</a:tableStyleId>
              </a:tblPr>
              <a:tblGrid>
                <a:gridCol w="1322596">
                  <a:extLst>
                    <a:ext uri="{9D8B030D-6E8A-4147-A177-3AD203B41FA5}">
                      <a16:colId xmlns:a16="http://schemas.microsoft.com/office/drawing/2014/main" val="20000"/>
                    </a:ext>
                  </a:extLst>
                </a:gridCol>
                <a:gridCol w="1348442">
                  <a:extLst>
                    <a:ext uri="{9D8B030D-6E8A-4147-A177-3AD203B41FA5}">
                      <a16:colId xmlns:a16="http://schemas.microsoft.com/office/drawing/2014/main" val="20001"/>
                    </a:ext>
                  </a:extLst>
                </a:gridCol>
                <a:gridCol w="1577435">
                  <a:extLst>
                    <a:ext uri="{9D8B030D-6E8A-4147-A177-3AD203B41FA5}">
                      <a16:colId xmlns:a16="http://schemas.microsoft.com/office/drawing/2014/main" val="20002"/>
                    </a:ext>
                  </a:extLst>
                </a:gridCol>
                <a:gridCol w="1747295">
                  <a:extLst>
                    <a:ext uri="{9D8B030D-6E8A-4147-A177-3AD203B41FA5}">
                      <a16:colId xmlns:a16="http://schemas.microsoft.com/office/drawing/2014/main" val="20003"/>
                    </a:ext>
                  </a:extLst>
                </a:gridCol>
                <a:gridCol w="1053436">
                  <a:extLst>
                    <a:ext uri="{9D8B030D-6E8A-4147-A177-3AD203B41FA5}">
                      <a16:colId xmlns:a16="http://schemas.microsoft.com/office/drawing/2014/main" val="20004"/>
                    </a:ext>
                  </a:extLst>
                </a:gridCol>
                <a:gridCol w="1591757">
                  <a:extLst>
                    <a:ext uri="{9D8B030D-6E8A-4147-A177-3AD203B41FA5}">
                      <a16:colId xmlns:a16="http://schemas.microsoft.com/office/drawing/2014/main" val="20005"/>
                    </a:ext>
                  </a:extLst>
                </a:gridCol>
              </a:tblGrid>
              <a:tr h="648072">
                <a:tc gridSpan="6">
                  <a:txBody>
                    <a:bodyPr/>
                    <a:lstStyle/>
                    <a:p>
                      <a:pPr algn="ctr"/>
                      <a:r>
                        <a:rPr lang="fa-IR" sz="2400" b="1" dirty="0">
                          <a:solidFill>
                            <a:schemeClr val="accent1">
                              <a:lumMod val="50000"/>
                            </a:schemeClr>
                          </a:solidFill>
                        </a:rPr>
                        <a:t>ارتباط</a:t>
                      </a:r>
                      <a:r>
                        <a:rPr lang="fa-IR" sz="2400" b="1" baseline="0" dirty="0">
                          <a:solidFill>
                            <a:schemeClr val="accent1">
                              <a:lumMod val="50000"/>
                            </a:schemeClr>
                          </a:solidFill>
                        </a:rPr>
                        <a:t> بين تركيب خاك و خواص فيزيكي و شيميايي</a:t>
                      </a:r>
                      <a:endParaRPr lang="en-US" sz="2400" b="1" dirty="0">
                        <a:solidFill>
                          <a:schemeClr val="accent1">
                            <a:lumMod val="50000"/>
                          </a:schemeClr>
                        </a:solidFill>
                      </a:endParaRPr>
                    </a:p>
                  </a:txBody>
                  <a:tcPr anchor="ctr"/>
                </a:tc>
                <a:tc hMerge="1">
                  <a:txBody>
                    <a:bodyPr/>
                    <a:lstStyle/>
                    <a:p>
                      <a:pPr algn="ctr"/>
                      <a:endParaRPr lang="en-US" sz="2400" b="1" dirty="0">
                        <a:solidFill>
                          <a:schemeClr val="accent5">
                            <a:lumMod val="50000"/>
                          </a:schemeClr>
                        </a:solidFill>
                      </a:endParaRPr>
                    </a:p>
                  </a:txBody>
                  <a:tcPr anchor="ctr"/>
                </a:tc>
                <a:tc hMerge="1">
                  <a:txBody>
                    <a:bodyPr/>
                    <a:lstStyle/>
                    <a:p>
                      <a:pPr algn="ctr"/>
                      <a:endParaRPr lang="en-US" sz="2400" b="1" dirty="0">
                        <a:solidFill>
                          <a:schemeClr val="accent5">
                            <a:lumMod val="50000"/>
                          </a:schemeClr>
                        </a:solidFill>
                      </a:endParaRPr>
                    </a:p>
                  </a:txBody>
                  <a:tcPr anchor="ctr"/>
                </a:tc>
                <a:tc hMerge="1">
                  <a:txBody>
                    <a:bodyPr/>
                    <a:lstStyle/>
                    <a:p>
                      <a:pPr algn="ctr"/>
                      <a:endParaRPr lang="en-US" sz="2400" b="1" dirty="0">
                        <a:solidFill>
                          <a:schemeClr val="accent5">
                            <a:lumMod val="50000"/>
                          </a:schemeClr>
                        </a:solidFill>
                      </a:endParaRPr>
                    </a:p>
                  </a:txBody>
                  <a:tcPr anchor="ctr"/>
                </a:tc>
                <a:tc hMerge="1">
                  <a:txBody>
                    <a:bodyPr/>
                    <a:lstStyle/>
                    <a:p>
                      <a:pPr algn="ctr"/>
                      <a:endParaRPr lang="en-US" sz="2400" b="1" dirty="0">
                        <a:solidFill>
                          <a:schemeClr val="accent5">
                            <a:lumMod val="50000"/>
                          </a:schemeClr>
                        </a:solidFill>
                      </a:endParaRPr>
                    </a:p>
                  </a:txBody>
                  <a:tcPr anchor="ctr"/>
                </a:tc>
                <a:tc hMerge="1">
                  <a:txBody>
                    <a:bodyPr/>
                    <a:lstStyle/>
                    <a:p>
                      <a:pPr algn="ctr"/>
                      <a:endParaRPr lang="en-US" sz="2400" b="1" dirty="0">
                        <a:solidFill>
                          <a:schemeClr val="accent5">
                            <a:lumMod val="50000"/>
                          </a:schemeClr>
                        </a:solidFill>
                      </a:endParaRPr>
                    </a:p>
                  </a:txBody>
                  <a:tcPr anchor="ctr"/>
                </a:tc>
                <a:extLst>
                  <a:ext uri="{0D108BD9-81ED-4DB2-BD59-A6C34878D82A}">
                    <a16:rowId xmlns:a16="http://schemas.microsoft.com/office/drawing/2014/main" val="10000"/>
                  </a:ext>
                </a:extLst>
              </a:tr>
              <a:tr h="1008112">
                <a:tc>
                  <a:txBody>
                    <a:bodyPr/>
                    <a:lstStyle/>
                    <a:p>
                      <a:pPr algn="ctr"/>
                      <a:r>
                        <a:rPr lang="fa-IR" sz="2400" b="1" dirty="0">
                          <a:solidFill>
                            <a:schemeClr val="accent1">
                              <a:lumMod val="50000"/>
                            </a:schemeClr>
                          </a:solidFill>
                        </a:rPr>
                        <a:t>نوع خاك</a:t>
                      </a:r>
                      <a:endParaRPr lang="en-US" sz="2400" b="1" dirty="0">
                        <a:solidFill>
                          <a:schemeClr val="accent1">
                            <a:lumMod val="50000"/>
                          </a:schemeClr>
                        </a:solidFill>
                      </a:endParaRPr>
                    </a:p>
                  </a:txBody>
                  <a:tcPr anchor="ctr"/>
                </a:tc>
                <a:tc>
                  <a:txBody>
                    <a:bodyPr/>
                    <a:lstStyle/>
                    <a:p>
                      <a:pPr algn="ctr"/>
                      <a:r>
                        <a:rPr lang="fa-IR" sz="2400" dirty="0">
                          <a:solidFill>
                            <a:schemeClr val="accent5">
                              <a:lumMod val="50000"/>
                            </a:schemeClr>
                          </a:solidFill>
                        </a:rPr>
                        <a:t>نفوذ</a:t>
                      </a:r>
                      <a:r>
                        <a:rPr lang="fa-IR" sz="2400" baseline="0" dirty="0">
                          <a:solidFill>
                            <a:schemeClr val="accent5">
                              <a:lumMod val="50000"/>
                            </a:schemeClr>
                          </a:solidFill>
                        </a:rPr>
                        <a:t> آب</a:t>
                      </a:r>
                      <a:endParaRPr lang="en-US" sz="2400" b="1" dirty="0">
                        <a:solidFill>
                          <a:schemeClr val="accent5">
                            <a:lumMod val="50000"/>
                          </a:schemeClr>
                        </a:solidFill>
                      </a:endParaRPr>
                    </a:p>
                  </a:txBody>
                  <a:tcPr anchor="ctr"/>
                </a:tc>
                <a:tc>
                  <a:txBody>
                    <a:bodyPr/>
                    <a:lstStyle/>
                    <a:p>
                      <a:pPr algn="ctr"/>
                      <a:r>
                        <a:rPr lang="fa-IR" sz="2400" dirty="0">
                          <a:solidFill>
                            <a:schemeClr val="accent5">
                              <a:lumMod val="50000"/>
                            </a:schemeClr>
                          </a:solidFill>
                        </a:rPr>
                        <a:t>ظرفيت نگه داري آب</a:t>
                      </a:r>
                      <a:endParaRPr lang="en-US" sz="2400" b="1" dirty="0">
                        <a:solidFill>
                          <a:schemeClr val="accent5">
                            <a:lumMod val="50000"/>
                          </a:schemeClr>
                        </a:solidFill>
                      </a:endParaRPr>
                    </a:p>
                  </a:txBody>
                  <a:tcPr anchor="ctr"/>
                </a:tc>
                <a:tc>
                  <a:txBody>
                    <a:bodyPr/>
                    <a:lstStyle/>
                    <a:p>
                      <a:pPr algn="ctr"/>
                      <a:r>
                        <a:rPr lang="fa-IR" sz="2400" dirty="0">
                          <a:solidFill>
                            <a:schemeClr val="accent5">
                              <a:lumMod val="50000"/>
                            </a:schemeClr>
                          </a:solidFill>
                        </a:rPr>
                        <a:t>ظرفيت تبادل يوني</a:t>
                      </a:r>
                      <a:endParaRPr lang="en-US" sz="2400" b="1" dirty="0">
                        <a:solidFill>
                          <a:schemeClr val="accent5">
                            <a:lumMod val="50000"/>
                          </a:schemeClr>
                        </a:solidFill>
                      </a:endParaRPr>
                    </a:p>
                  </a:txBody>
                  <a:tcPr anchor="ctr"/>
                </a:tc>
                <a:tc>
                  <a:txBody>
                    <a:bodyPr/>
                    <a:lstStyle/>
                    <a:p>
                      <a:pPr algn="ctr"/>
                      <a:r>
                        <a:rPr lang="fa-IR" sz="2400" dirty="0">
                          <a:solidFill>
                            <a:schemeClr val="accent5">
                              <a:lumMod val="50000"/>
                            </a:schemeClr>
                          </a:solidFill>
                        </a:rPr>
                        <a:t>هوادهي</a:t>
                      </a:r>
                      <a:endParaRPr lang="en-US" sz="2400" b="1" dirty="0">
                        <a:solidFill>
                          <a:schemeClr val="accent5">
                            <a:lumMod val="50000"/>
                          </a:schemeClr>
                        </a:solidFill>
                      </a:endParaRPr>
                    </a:p>
                  </a:txBody>
                  <a:tcPr anchor="ctr"/>
                </a:tc>
                <a:tc>
                  <a:txBody>
                    <a:bodyPr/>
                    <a:lstStyle/>
                    <a:p>
                      <a:pPr algn="ctr"/>
                      <a:r>
                        <a:rPr lang="fa-IR" sz="2400" dirty="0">
                          <a:solidFill>
                            <a:schemeClr val="accent5">
                              <a:lumMod val="50000"/>
                            </a:schemeClr>
                          </a:solidFill>
                        </a:rPr>
                        <a:t>قابليت انجام كار </a:t>
                      </a:r>
                      <a:endParaRPr lang="en-US" sz="2400" b="1" dirty="0">
                        <a:solidFill>
                          <a:schemeClr val="accent5">
                            <a:lumMod val="50000"/>
                          </a:schemeClr>
                        </a:solidFill>
                      </a:endParaRPr>
                    </a:p>
                  </a:txBody>
                  <a:tcPr anchor="ctr"/>
                </a:tc>
                <a:extLst>
                  <a:ext uri="{0D108BD9-81ED-4DB2-BD59-A6C34878D82A}">
                    <a16:rowId xmlns:a16="http://schemas.microsoft.com/office/drawing/2014/main" val="10001"/>
                  </a:ext>
                </a:extLst>
              </a:tr>
              <a:tr h="1080120">
                <a:tc>
                  <a:txBody>
                    <a:bodyPr/>
                    <a:lstStyle/>
                    <a:p>
                      <a:pPr algn="ctr"/>
                      <a:r>
                        <a:rPr lang="fa-IR" sz="2400" b="1" dirty="0">
                          <a:solidFill>
                            <a:schemeClr val="accent1">
                              <a:lumMod val="50000"/>
                            </a:schemeClr>
                          </a:solidFill>
                        </a:rPr>
                        <a:t>ماسه اي</a:t>
                      </a:r>
                      <a:endParaRPr lang="en-US" sz="2400" b="1" dirty="0">
                        <a:solidFill>
                          <a:schemeClr val="accent1">
                            <a:lumMod val="50000"/>
                          </a:schemeClr>
                        </a:solidFill>
                      </a:endParaRPr>
                    </a:p>
                  </a:txBody>
                  <a:tcPr anchor="ctr"/>
                </a:tc>
                <a:tc>
                  <a:txBody>
                    <a:bodyPr/>
                    <a:lstStyle/>
                    <a:p>
                      <a:pPr algn="ctr"/>
                      <a:r>
                        <a:rPr lang="fa-IR" sz="2400" dirty="0"/>
                        <a:t>خوب</a:t>
                      </a:r>
                      <a:endParaRPr lang="en-US" sz="2400" b="1" dirty="0">
                        <a:solidFill>
                          <a:srgbClr val="002060"/>
                        </a:solidFill>
                      </a:endParaRPr>
                    </a:p>
                  </a:txBody>
                  <a:tcPr anchor="ctr"/>
                </a:tc>
                <a:tc>
                  <a:txBody>
                    <a:bodyPr/>
                    <a:lstStyle/>
                    <a:p>
                      <a:pPr algn="ctr"/>
                      <a:r>
                        <a:rPr lang="fa-IR" sz="2400" dirty="0"/>
                        <a:t>فقير</a:t>
                      </a:r>
                      <a:endParaRPr lang="en-US" sz="2400" b="1" dirty="0">
                        <a:solidFill>
                          <a:srgbClr val="002060"/>
                        </a:solidFill>
                      </a:endParaRPr>
                    </a:p>
                  </a:txBody>
                  <a:tcPr anchor="ctr"/>
                </a:tc>
                <a:tc>
                  <a:txBody>
                    <a:bodyPr/>
                    <a:lstStyle/>
                    <a:p>
                      <a:pPr algn="ctr"/>
                      <a:r>
                        <a:rPr lang="fa-IR" sz="2400" dirty="0"/>
                        <a:t>فقير</a:t>
                      </a:r>
                      <a:endParaRPr lang="en-US" sz="2400" b="1" dirty="0">
                        <a:solidFill>
                          <a:srgbClr val="002060"/>
                        </a:solidFill>
                      </a:endParaRPr>
                    </a:p>
                  </a:txBody>
                  <a:tcPr anchor="ctr"/>
                </a:tc>
                <a:tc>
                  <a:txBody>
                    <a:bodyPr/>
                    <a:lstStyle/>
                    <a:p>
                      <a:pPr algn="ctr"/>
                      <a:r>
                        <a:rPr lang="fa-IR" sz="2400" dirty="0"/>
                        <a:t>خوب</a:t>
                      </a:r>
                      <a:endParaRPr lang="en-US" sz="2400" b="1" dirty="0">
                        <a:solidFill>
                          <a:srgbClr val="002060"/>
                        </a:solidFill>
                      </a:endParaRPr>
                    </a:p>
                  </a:txBody>
                  <a:tcPr anchor="ctr"/>
                </a:tc>
                <a:tc>
                  <a:txBody>
                    <a:bodyPr/>
                    <a:lstStyle/>
                    <a:p>
                      <a:pPr algn="ctr"/>
                      <a:r>
                        <a:rPr lang="fa-IR" sz="2400" dirty="0"/>
                        <a:t>خوب</a:t>
                      </a:r>
                      <a:endParaRPr lang="en-US" sz="2400" b="1" dirty="0">
                        <a:solidFill>
                          <a:srgbClr val="002060"/>
                        </a:solidFill>
                      </a:endParaRPr>
                    </a:p>
                  </a:txBody>
                  <a:tcPr anchor="ctr"/>
                </a:tc>
                <a:extLst>
                  <a:ext uri="{0D108BD9-81ED-4DB2-BD59-A6C34878D82A}">
                    <a16:rowId xmlns:a16="http://schemas.microsoft.com/office/drawing/2014/main" val="10002"/>
                  </a:ext>
                </a:extLst>
              </a:tr>
              <a:tr h="1152128">
                <a:tc>
                  <a:txBody>
                    <a:bodyPr/>
                    <a:lstStyle/>
                    <a:p>
                      <a:pPr algn="ctr"/>
                      <a:r>
                        <a:rPr lang="fa-IR" sz="2400" b="1" dirty="0">
                          <a:solidFill>
                            <a:schemeClr val="accent1">
                              <a:lumMod val="50000"/>
                            </a:schemeClr>
                          </a:solidFill>
                        </a:rPr>
                        <a:t>سيلتي</a:t>
                      </a:r>
                      <a:endParaRPr lang="en-US" sz="2400" b="1" dirty="0">
                        <a:solidFill>
                          <a:schemeClr val="accent1">
                            <a:lumMod val="50000"/>
                          </a:schemeClr>
                        </a:solidFill>
                      </a:endParaRPr>
                    </a:p>
                  </a:txBody>
                  <a:tcPr anchor="ctr"/>
                </a:tc>
                <a:tc>
                  <a:txBody>
                    <a:bodyPr/>
                    <a:lstStyle/>
                    <a:p>
                      <a:pPr algn="ctr"/>
                      <a:r>
                        <a:rPr lang="fa-IR" sz="2400" dirty="0"/>
                        <a:t>متوسط</a:t>
                      </a:r>
                      <a:endParaRPr lang="en-US" sz="2400" b="1" dirty="0">
                        <a:solidFill>
                          <a:srgbClr val="002060"/>
                        </a:solidFill>
                      </a:endParaRPr>
                    </a:p>
                  </a:txBody>
                  <a:tcPr anchor="ctr"/>
                </a:tc>
                <a:tc>
                  <a:txBody>
                    <a:bodyPr/>
                    <a:lstStyle/>
                    <a:p>
                      <a:pPr algn="ctr"/>
                      <a:r>
                        <a:rPr lang="fa-IR" sz="2400" dirty="0"/>
                        <a:t>متوسط</a:t>
                      </a:r>
                      <a:endParaRPr lang="en-US" sz="2400" b="1" dirty="0">
                        <a:solidFill>
                          <a:srgbClr val="002060"/>
                        </a:solidFill>
                      </a:endParaRPr>
                    </a:p>
                  </a:txBody>
                  <a:tcPr anchor="ctr"/>
                </a:tc>
                <a:tc>
                  <a:txBody>
                    <a:bodyPr/>
                    <a:lstStyle/>
                    <a:p>
                      <a:pPr algn="ctr"/>
                      <a:r>
                        <a:rPr lang="fa-IR" sz="2400"/>
                        <a:t>متوسط</a:t>
                      </a:r>
                      <a:endParaRPr lang="en-US" sz="2400" b="1" dirty="0">
                        <a:solidFill>
                          <a:srgbClr val="002060"/>
                        </a:solidFill>
                      </a:endParaRPr>
                    </a:p>
                  </a:txBody>
                  <a:tcPr anchor="ctr"/>
                </a:tc>
                <a:tc>
                  <a:txBody>
                    <a:bodyPr/>
                    <a:lstStyle/>
                    <a:p>
                      <a:pPr algn="ctr"/>
                      <a:r>
                        <a:rPr lang="fa-IR" sz="2400"/>
                        <a:t>متوسط</a:t>
                      </a:r>
                      <a:endParaRPr lang="en-US" sz="2400" b="1" dirty="0">
                        <a:solidFill>
                          <a:srgbClr val="002060"/>
                        </a:solidFill>
                      </a:endParaRPr>
                    </a:p>
                  </a:txBody>
                  <a:tcPr anchor="ctr"/>
                </a:tc>
                <a:tc>
                  <a:txBody>
                    <a:bodyPr/>
                    <a:lstStyle/>
                    <a:p>
                      <a:pPr algn="ctr"/>
                      <a:r>
                        <a:rPr lang="fa-IR" sz="2400" dirty="0"/>
                        <a:t>متوسط</a:t>
                      </a:r>
                      <a:endParaRPr lang="en-US" sz="2400" b="1" dirty="0">
                        <a:solidFill>
                          <a:srgbClr val="002060"/>
                        </a:solidFill>
                      </a:endParaRPr>
                    </a:p>
                  </a:txBody>
                  <a:tcPr anchor="ctr"/>
                </a:tc>
                <a:extLst>
                  <a:ext uri="{0D108BD9-81ED-4DB2-BD59-A6C34878D82A}">
                    <a16:rowId xmlns:a16="http://schemas.microsoft.com/office/drawing/2014/main" val="10003"/>
                  </a:ext>
                </a:extLst>
              </a:tr>
              <a:tr h="1440160">
                <a:tc>
                  <a:txBody>
                    <a:bodyPr/>
                    <a:lstStyle/>
                    <a:p>
                      <a:pPr algn="ctr"/>
                      <a:r>
                        <a:rPr lang="fa-IR" sz="2400" b="1" dirty="0">
                          <a:solidFill>
                            <a:schemeClr val="accent1">
                              <a:lumMod val="50000"/>
                            </a:schemeClr>
                          </a:solidFill>
                        </a:rPr>
                        <a:t>رس</a:t>
                      </a:r>
                      <a:endParaRPr lang="en-US" sz="2400" b="1" dirty="0">
                        <a:solidFill>
                          <a:schemeClr val="accent1">
                            <a:lumMod val="50000"/>
                          </a:schemeClr>
                        </a:solidFill>
                      </a:endParaRPr>
                    </a:p>
                  </a:txBody>
                  <a:tcPr anchor="ctr"/>
                </a:tc>
                <a:tc>
                  <a:txBody>
                    <a:bodyPr/>
                    <a:lstStyle/>
                    <a:p>
                      <a:pPr algn="ctr"/>
                      <a:r>
                        <a:rPr lang="fa-IR" sz="2400" dirty="0"/>
                        <a:t>فقير</a:t>
                      </a:r>
                      <a:endParaRPr lang="en-US" sz="2400" b="1" dirty="0">
                        <a:solidFill>
                          <a:srgbClr val="002060"/>
                        </a:solidFill>
                      </a:endParaRPr>
                    </a:p>
                  </a:txBody>
                  <a:tcPr anchor="ctr"/>
                </a:tc>
                <a:tc>
                  <a:txBody>
                    <a:bodyPr/>
                    <a:lstStyle/>
                    <a:p>
                      <a:pPr algn="ctr"/>
                      <a:r>
                        <a:rPr lang="fa-IR" sz="2400" dirty="0"/>
                        <a:t>خوب</a:t>
                      </a:r>
                      <a:endParaRPr lang="en-US" sz="2400" b="1" dirty="0">
                        <a:solidFill>
                          <a:srgbClr val="002060"/>
                        </a:solidFill>
                      </a:endParaRPr>
                    </a:p>
                  </a:txBody>
                  <a:tcPr anchor="ctr"/>
                </a:tc>
                <a:tc>
                  <a:txBody>
                    <a:bodyPr/>
                    <a:lstStyle/>
                    <a:p>
                      <a:pPr algn="ctr"/>
                      <a:r>
                        <a:rPr lang="fa-IR" sz="2400" dirty="0"/>
                        <a:t>خوب</a:t>
                      </a:r>
                      <a:endParaRPr lang="en-US" sz="2400" b="1" dirty="0">
                        <a:solidFill>
                          <a:srgbClr val="002060"/>
                        </a:solidFill>
                      </a:endParaRPr>
                    </a:p>
                  </a:txBody>
                  <a:tcPr anchor="ctr"/>
                </a:tc>
                <a:tc>
                  <a:txBody>
                    <a:bodyPr/>
                    <a:lstStyle/>
                    <a:p>
                      <a:pPr algn="ctr"/>
                      <a:r>
                        <a:rPr lang="fa-IR" sz="2400"/>
                        <a:t>فقير</a:t>
                      </a:r>
                      <a:endParaRPr lang="en-US" sz="2400" b="1" dirty="0">
                        <a:solidFill>
                          <a:srgbClr val="002060"/>
                        </a:solidFill>
                      </a:endParaRPr>
                    </a:p>
                  </a:txBody>
                  <a:tcPr anchor="ctr"/>
                </a:tc>
                <a:tc>
                  <a:txBody>
                    <a:bodyPr/>
                    <a:lstStyle/>
                    <a:p>
                      <a:pPr algn="ctr"/>
                      <a:r>
                        <a:rPr lang="fa-IR" sz="2400" dirty="0"/>
                        <a:t>فقير</a:t>
                      </a:r>
                      <a:endParaRPr lang="en-US" sz="2400" b="1" dirty="0">
                        <a:solidFill>
                          <a:srgbClr val="002060"/>
                        </a:solidFill>
                      </a:endParaRPr>
                    </a:p>
                  </a:txBody>
                  <a:tcPr anchor="ctr"/>
                </a:tc>
                <a:extLst>
                  <a:ext uri="{0D108BD9-81ED-4DB2-BD59-A6C34878D82A}">
                    <a16:rowId xmlns:a16="http://schemas.microsoft.com/office/drawing/2014/main" val="10004"/>
                  </a:ext>
                </a:extLst>
              </a:tr>
            </a:tbl>
          </a:graphicData>
        </a:graphic>
      </p:graphicFrame>
      <p:sp>
        <p:nvSpPr>
          <p:cNvPr id="3" name="Slide Number Placeholder 2"/>
          <p:cNvSpPr>
            <a:spLocks noGrp="1"/>
          </p:cNvSpPr>
          <p:nvPr>
            <p:ph type="sldNum" sz="quarter" idx="12"/>
          </p:nvPr>
        </p:nvSpPr>
        <p:spPr/>
        <p:txBody>
          <a:bodyPr/>
          <a:lstStyle/>
          <a:p>
            <a:fld id="{D1E5EB32-6B1B-466C-BEA5-94546623B620}" type="slidenum">
              <a:rPr lang="en-US" smtClean="0"/>
              <a:pPr/>
              <a:t>10</a:t>
            </a:fld>
            <a:endParaRPr lang="en-US"/>
          </a:p>
        </p:txBody>
      </p:sp>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11</a:t>
            </a:fld>
            <a:endParaRPr lang="en-US"/>
          </a:p>
        </p:txBody>
      </p:sp>
      <p:graphicFrame>
        <p:nvGraphicFramePr>
          <p:cNvPr id="3" name="Content Placeholder 4"/>
          <p:cNvGraphicFramePr>
            <a:graphicFrameLocks/>
          </p:cNvGraphicFramePr>
          <p:nvPr/>
        </p:nvGraphicFramePr>
        <p:xfrm>
          <a:off x="323528" y="476672"/>
          <a:ext cx="8445624" cy="5612092"/>
        </p:xfrm>
        <a:graphic>
          <a:graphicData uri="http://schemas.openxmlformats.org/drawingml/2006/table">
            <a:tbl>
              <a:tblPr firstRow="1" bandRow="1">
                <a:tableStyleId>{D7AC3CCA-C797-4891-BE02-D94E43425B78}</a:tableStyleId>
              </a:tblPr>
              <a:tblGrid>
                <a:gridCol w="6696744">
                  <a:extLst>
                    <a:ext uri="{9D8B030D-6E8A-4147-A177-3AD203B41FA5}">
                      <a16:colId xmlns:a16="http://schemas.microsoft.com/office/drawing/2014/main" val="20000"/>
                    </a:ext>
                  </a:extLst>
                </a:gridCol>
                <a:gridCol w="1748880">
                  <a:extLst>
                    <a:ext uri="{9D8B030D-6E8A-4147-A177-3AD203B41FA5}">
                      <a16:colId xmlns:a16="http://schemas.microsoft.com/office/drawing/2014/main" val="20001"/>
                    </a:ext>
                  </a:extLst>
                </a:gridCol>
              </a:tblGrid>
              <a:tr h="544910">
                <a:tc gridSpan="2">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fa-IR" sz="2400" b="1" dirty="0">
                          <a:solidFill>
                            <a:srgbClr val="002060"/>
                          </a:solidFill>
                        </a:rPr>
                        <a:t>طبقه بندي خاك ها بر اساس عوامل مختلف</a:t>
                      </a:r>
                      <a:endParaRPr lang="en-US" sz="2400" b="1" dirty="0">
                        <a:solidFill>
                          <a:srgbClr val="002060"/>
                        </a:solidFill>
                      </a:endParaRPr>
                    </a:p>
                    <a:p>
                      <a:pPr marL="0" marR="0" algn="ctr" rtl="1">
                        <a:lnSpc>
                          <a:spcPct val="115000"/>
                        </a:lnSpc>
                        <a:spcBef>
                          <a:spcPts val="0"/>
                        </a:spcBef>
                        <a:spcAft>
                          <a:spcPts val="0"/>
                        </a:spcAft>
                      </a:pPr>
                      <a:endParaRPr lang="en-US" sz="1400" b="1" dirty="0">
                        <a:solidFill>
                          <a:schemeClr val="tx1"/>
                        </a:solidFill>
                        <a:latin typeface="Calibri"/>
                        <a:ea typeface="Calibri"/>
                        <a:cs typeface="B Titr" pitchFamily="2" charset="-78"/>
                      </a:endParaRPr>
                    </a:p>
                  </a:txBody>
                  <a:tcPr marL="68580" marR="68580" marT="0" marB="0" anchor="ctr"/>
                </a:tc>
                <a:tc hMerge="1">
                  <a:txBody>
                    <a:bodyPr/>
                    <a:lstStyle/>
                    <a:p>
                      <a:pPr algn="ctr"/>
                      <a:endParaRPr lang="en-US" sz="2000" dirty="0">
                        <a:solidFill>
                          <a:schemeClr val="tx1"/>
                        </a:solidFill>
                        <a:cs typeface="B Titr" pitchFamily="2" charset="-78"/>
                      </a:endParaRPr>
                    </a:p>
                  </a:txBody>
                  <a:tcPr/>
                </a:tc>
                <a:extLst>
                  <a:ext uri="{0D108BD9-81ED-4DB2-BD59-A6C34878D82A}">
                    <a16:rowId xmlns:a16="http://schemas.microsoft.com/office/drawing/2014/main" val="10000"/>
                  </a:ext>
                </a:extLst>
              </a:tr>
              <a:tr h="544910">
                <a:tc>
                  <a:txBody>
                    <a:bodyPr/>
                    <a:lstStyle/>
                    <a:p>
                      <a:pPr marL="0" marR="0" algn="ctr" rtl="1">
                        <a:lnSpc>
                          <a:spcPct val="115000"/>
                        </a:lnSpc>
                        <a:spcBef>
                          <a:spcPts val="0"/>
                        </a:spcBef>
                        <a:spcAft>
                          <a:spcPts val="0"/>
                        </a:spcAft>
                      </a:pPr>
                      <a:r>
                        <a:rPr kumimoji="0" lang="fa-IR" sz="2000" kern="1200" dirty="0"/>
                        <a:t>انواع خاک ها</a:t>
                      </a:r>
                      <a:endParaRPr lang="en-US" sz="1400" b="1" dirty="0">
                        <a:solidFill>
                          <a:schemeClr val="tx1"/>
                        </a:solidFill>
                        <a:latin typeface="Calibri"/>
                        <a:ea typeface="Calibri"/>
                        <a:cs typeface="B Titr" pitchFamily="2" charset="-78"/>
                      </a:endParaRPr>
                    </a:p>
                  </a:txBody>
                  <a:tcPr marL="68580" marR="68580" marT="0" marB="0" anchor="ctr"/>
                </a:tc>
                <a:tc>
                  <a:txBody>
                    <a:bodyPr/>
                    <a:lstStyle/>
                    <a:p>
                      <a:pPr algn="ctr"/>
                      <a:r>
                        <a:rPr kumimoji="0" lang="fa-IR" sz="2000" kern="1200" dirty="0"/>
                        <a:t>نوع طبقه بندی</a:t>
                      </a:r>
                      <a:endParaRPr lang="en-US" sz="2000" dirty="0">
                        <a:solidFill>
                          <a:schemeClr val="tx1"/>
                        </a:solidFill>
                        <a:cs typeface="B Titr" pitchFamily="2" charset="-78"/>
                      </a:endParaRPr>
                    </a:p>
                  </a:txBody>
                  <a:tcPr/>
                </a:tc>
                <a:extLst>
                  <a:ext uri="{0D108BD9-81ED-4DB2-BD59-A6C34878D82A}">
                    <a16:rowId xmlns:a16="http://schemas.microsoft.com/office/drawing/2014/main" val="10001"/>
                  </a:ext>
                </a:extLst>
              </a:tr>
              <a:tr h="628742">
                <a:tc>
                  <a:txBody>
                    <a:bodyPr/>
                    <a:lstStyle/>
                    <a:p>
                      <a:pPr algn="ctr" rtl="1"/>
                      <a:r>
                        <a:rPr kumimoji="0" lang="fa-IR" sz="2400" kern="1200" dirty="0"/>
                        <a:t>بیابانی(گرم و خشک)، تندرا(سردسیر)، لاتریتی(گرم و مرطوب)</a:t>
                      </a:r>
                      <a:endParaRPr lang="en-US" sz="2400" dirty="0">
                        <a:cs typeface="B Nazanin" pitchFamily="2" charset="-78"/>
                      </a:endParaRPr>
                    </a:p>
                  </a:txBody>
                  <a:tcPr/>
                </a:tc>
                <a:tc>
                  <a:txBody>
                    <a:bodyPr/>
                    <a:lstStyle/>
                    <a:p>
                      <a:pPr algn="ctr" rtl="1"/>
                      <a:r>
                        <a:rPr kumimoji="0" lang="fa-IR" sz="2400" kern="1200" dirty="0"/>
                        <a:t>آب و هوا</a:t>
                      </a:r>
                      <a:endParaRPr lang="en-US" sz="2400" dirty="0">
                        <a:cs typeface="B Nazanin" pitchFamily="2" charset="-78"/>
                      </a:endParaRPr>
                    </a:p>
                  </a:txBody>
                  <a:tcPr/>
                </a:tc>
                <a:extLst>
                  <a:ext uri="{0D108BD9-81ED-4DB2-BD59-A6C34878D82A}">
                    <a16:rowId xmlns:a16="http://schemas.microsoft.com/office/drawing/2014/main" val="10002"/>
                  </a:ext>
                </a:extLst>
              </a:tr>
              <a:tr h="628742">
                <a:tc>
                  <a:txBody>
                    <a:bodyPr/>
                    <a:lstStyle/>
                    <a:p>
                      <a:pPr algn="ctr" rtl="1"/>
                      <a:r>
                        <a:rPr kumimoji="0" lang="fa-IR" sz="2400" kern="1200" dirty="0"/>
                        <a:t>خشک(خنثی، قلیایی)، مرطوب (اسیدی)، یخچالی(منجمد)</a:t>
                      </a:r>
                      <a:endParaRPr lang="en-US" sz="2400" dirty="0">
                        <a:cs typeface="B Nazanin" pitchFamily="2" charset="-78"/>
                      </a:endParaRPr>
                    </a:p>
                  </a:txBody>
                  <a:tcPr/>
                </a:tc>
                <a:tc>
                  <a:txBody>
                    <a:bodyPr/>
                    <a:lstStyle/>
                    <a:p>
                      <a:pPr algn="ctr" rtl="1"/>
                      <a:r>
                        <a:rPr kumimoji="0" lang="fa-IR" sz="2400" kern="1200" dirty="0"/>
                        <a:t>مناطق</a:t>
                      </a:r>
                      <a:endParaRPr lang="en-US" sz="2400" dirty="0">
                        <a:cs typeface="B Nazanin" pitchFamily="2" charset="-78"/>
                      </a:endParaRPr>
                    </a:p>
                  </a:txBody>
                  <a:tcPr/>
                </a:tc>
                <a:extLst>
                  <a:ext uri="{0D108BD9-81ED-4DB2-BD59-A6C34878D82A}">
                    <a16:rowId xmlns:a16="http://schemas.microsoft.com/office/drawing/2014/main" val="10003"/>
                  </a:ext>
                </a:extLst>
              </a:tr>
              <a:tr h="628742">
                <a:tc>
                  <a:txBody>
                    <a:bodyPr/>
                    <a:lstStyle/>
                    <a:p>
                      <a:pPr algn="ctr" rtl="1"/>
                      <a:r>
                        <a:rPr kumimoji="0" lang="fa-IR" sz="2400" kern="1200" dirty="0"/>
                        <a:t>قرمز، زرد، سیاه، سفید، خاکستری، سبز، قهوه ای</a:t>
                      </a:r>
                      <a:endParaRPr lang="en-US" sz="2400" dirty="0">
                        <a:cs typeface="B Nazanin" pitchFamily="2" charset="-78"/>
                      </a:endParaRPr>
                    </a:p>
                  </a:txBody>
                  <a:tcPr/>
                </a:tc>
                <a:tc>
                  <a:txBody>
                    <a:bodyPr/>
                    <a:lstStyle/>
                    <a:p>
                      <a:pPr algn="ctr" rtl="1"/>
                      <a:r>
                        <a:rPr kumimoji="0" lang="fa-IR" sz="2400" kern="1200" dirty="0"/>
                        <a:t>رنگ</a:t>
                      </a:r>
                      <a:endParaRPr lang="en-US" sz="2400" dirty="0">
                        <a:cs typeface="B Nazanin" pitchFamily="2" charset="-78"/>
                      </a:endParaRPr>
                    </a:p>
                  </a:txBody>
                  <a:tcPr/>
                </a:tc>
                <a:extLst>
                  <a:ext uri="{0D108BD9-81ED-4DB2-BD59-A6C34878D82A}">
                    <a16:rowId xmlns:a16="http://schemas.microsoft.com/office/drawing/2014/main" val="10004"/>
                  </a:ext>
                </a:extLst>
              </a:tr>
              <a:tr h="628742">
                <a:tc>
                  <a:txBody>
                    <a:bodyPr/>
                    <a:lstStyle/>
                    <a:p>
                      <a:pPr algn="ctr" rtl="1"/>
                      <a:r>
                        <a:rPr kumimoji="0" lang="fa-IR" sz="2400" kern="1200" dirty="0"/>
                        <a:t>رسی، سیلتی، ماسه ای، لوم، لوم ماسه ای</a:t>
                      </a:r>
                      <a:endParaRPr lang="en-US" sz="2400" dirty="0">
                        <a:cs typeface="B Nazanin" pitchFamily="2" charset="-78"/>
                      </a:endParaRPr>
                    </a:p>
                  </a:txBody>
                  <a:tcPr/>
                </a:tc>
                <a:tc>
                  <a:txBody>
                    <a:bodyPr/>
                    <a:lstStyle/>
                    <a:p>
                      <a:pPr algn="ctr" rtl="1"/>
                      <a:r>
                        <a:rPr kumimoji="0" lang="fa-IR" sz="2400" kern="1200" dirty="0"/>
                        <a:t>بافت</a:t>
                      </a:r>
                      <a:endParaRPr lang="en-US" sz="2400" dirty="0">
                        <a:cs typeface="B Nazanin" pitchFamily="2" charset="-78"/>
                      </a:endParaRPr>
                    </a:p>
                  </a:txBody>
                  <a:tcPr/>
                </a:tc>
                <a:extLst>
                  <a:ext uri="{0D108BD9-81ED-4DB2-BD59-A6C34878D82A}">
                    <a16:rowId xmlns:a16="http://schemas.microsoft.com/office/drawing/2014/main" val="10005"/>
                  </a:ext>
                </a:extLst>
              </a:tr>
              <a:tr h="628742">
                <a:tc>
                  <a:txBody>
                    <a:bodyPr/>
                    <a:lstStyle/>
                    <a:p>
                      <a:pPr algn="ctr" rtl="1"/>
                      <a:r>
                        <a:rPr kumimoji="0" lang="fa-IR" sz="2400" kern="1200" dirty="0"/>
                        <a:t>لامینه، منشوری، ستونی،بلوکی</a:t>
                      </a:r>
                      <a:endParaRPr lang="en-US" sz="2400" dirty="0">
                        <a:cs typeface="B Nazanin" pitchFamily="2" charset="-78"/>
                      </a:endParaRPr>
                    </a:p>
                  </a:txBody>
                  <a:tcPr/>
                </a:tc>
                <a:tc>
                  <a:txBody>
                    <a:bodyPr/>
                    <a:lstStyle/>
                    <a:p>
                      <a:pPr algn="ctr" rtl="1"/>
                      <a:r>
                        <a:rPr kumimoji="0" lang="fa-IR" sz="2400" kern="1200" dirty="0"/>
                        <a:t>ساخت</a:t>
                      </a:r>
                      <a:endParaRPr lang="en-US" sz="2400" dirty="0">
                        <a:cs typeface="B Nazanin" pitchFamily="2" charset="-78"/>
                      </a:endParaRPr>
                    </a:p>
                  </a:txBody>
                  <a:tcPr/>
                </a:tc>
                <a:extLst>
                  <a:ext uri="{0D108BD9-81ED-4DB2-BD59-A6C34878D82A}">
                    <a16:rowId xmlns:a16="http://schemas.microsoft.com/office/drawing/2014/main" val="10006"/>
                  </a:ext>
                </a:extLst>
              </a:tr>
              <a:tr h="628742">
                <a:tc>
                  <a:txBody>
                    <a:bodyPr/>
                    <a:lstStyle/>
                    <a:p>
                      <a:pPr algn="ctr" rtl="1"/>
                      <a:r>
                        <a:rPr kumimoji="0" lang="fa-IR" sz="2400" kern="1200" dirty="0"/>
                        <a:t>هومیک، آبرفتی، سنگ پوشی</a:t>
                      </a:r>
                      <a:endParaRPr lang="en-US" sz="2400" dirty="0">
                        <a:cs typeface="B Nazanin" pitchFamily="2" charset="-78"/>
                      </a:endParaRPr>
                    </a:p>
                  </a:txBody>
                  <a:tcPr/>
                </a:tc>
                <a:tc>
                  <a:txBody>
                    <a:bodyPr/>
                    <a:lstStyle/>
                    <a:p>
                      <a:pPr algn="ctr" rtl="1"/>
                      <a:r>
                        <a:rPr kumimoji="0" lang="fa-IR" sz="2400" kern="1200" dirty="0"/>
                        <a:t>منشا</a:t>
                      </a:r>
                      <a:endParaRPr lang="en-US" sz="2400" dirty="0">
                        <a:cs typeface="B Nazanin" pitchFamily="2" charset="-78"/>
                      </a:endParaRPr>
                    </a:p>
                  </a:txBody>
                  <a:tcPr/>
                </a:tc>
                <a:extLst>
                  <a:ext uri="{0D108BD9-81ED-4DB2-BD59-A6C34878D82A}">
                    <a16:rowId xmlns:a16="http://schemas.microsoft.com/office/drawing/2014/main" val="10007"/>
                  </a:ext>
                </a:extLst>
              </a:tr>
              <a:tr h="628742">
                <a:tc>
                  <a:txBody>
                    <a:bodyPr/>
                    <a:lstStyle/>
                    <a:p>
                      <a:pPr algn="ctr" rtl="1"/>
                      <a:r>
                        <a:rPr kumimoji="0" lang="fa-IR" sz="2400" kern="1200" dirty="0"/>
                        <a:t>اسیدی، قلیایی، خنثی</a:t>
                      </a:r>
                      <a:endParaRPr lang="en-US" sz="2400" dirty="0">
                        <a:cs typeface="B Nazanin" pitchFamily="2" charset="-78"/>
                      </a:endParaRPr>
                    </a:p>
                  </a:txBody>
                  <a:tcPr/>
                </a:tc>
                <a:tc>
                  <a:txBody>
                    <a:bodyPr/>
                    <a:lstStyle/>
                    <a:p>
                      <a:pPr algn="ctr" rtl="1"/>
                      <a:r>
                        <a:rPr kumimoji="0" lang="fa-IR" sz="2400" kern="1200" dirty="0"/>
                        <a:t>قدرت اسیدی</a:t>
                      </a:r>
                      <a:endParaRPr lang="en-US" sz="2400" dirty="0">
                        <a:cs typeface="B Nazanin" pitchFamily="2" charset="-78"/>
                      </a:endParaRPr>
                    </a:p>
                  </a:txBody>
                  <a:tcPr/>
                </a:tc>
                <a:extLst>
                  <a:ext uri="{0D108BD9-81ED-4DB2-BD59-A6C34878D82A}">
                    <a16:rowId xmlns:a16="http://schemas.microsoft.com/office/drawing/2014/main" val="10008"/>
                  </a:ext>
                </a:extLst>
              </a:tr>
            </a:tbl>
          </a:graphicData>
        </a:graphic>
      </p:graphicFrame>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88640"/>
            <a:ext cx="8784976" cy="5262979"/>
          </a:xfrm>
          <a:prstGeom prst="rect">
            <a:avLst/>
          </a:prstGeom>
          <a:noFill/>
        </p:spPr>
        <p:txBody>
          <a:bodyPr wrap="square" rtlCol="0">
            <a:spAutoFit/>
          </a:bodyPr>
          <a:lstStyle/>
          <a:p>
            <a:pPr algn="r" rtl="1"/>
            <a:r>
              <a:rPr lang="fa-IR" sz="2800" b="1" dirty="0">
                <a:solidFill>
                  <a:schemeClr val="tx2">
                    <a:lumMod val="50000"/>
                  </a:schemeClr>
                </a:solidFill>
              </a:rPr>
              <a:t>عوامل تشكيل دهنده خاك </a:t>
            </a:r>
          </a:p>
          <a:p>
            <a:pPr algn="r" rtl="1"/>
            <a:endParaRPr lang="fa-IR" sz="2800" b="1" dirty="0">
              <a:solidFill>
                <a:srgbClr val="002060"/>
              </a:solidFill>
            </a:endParaRPr>
          </a:p>
          <a:p>
            <a:pPr algn="r" rtl="1">
              <a:buFont typeface="Wingdings" pitchFamily="2" charset="2"/>
              <a:buChar char="q"/>
            </a:pPr>
            <a:r>
              <a:rPr lang="fa-IR" sz="2800" b="1" dirty="0">
                <a:solidFill>
                  <a:schemeClr val="tx2">
                    <a:lumMod val="50000"/>
                  </a:schemeClr>
                </a:solidFill>
              </a:rPr>
              <a:t>سنگ اوليه يا مادر    (</a:t>
            </a:r>
            <a:r>
              <a:rPr lang="en-US" sz="2800" b="1" dirty="0">
                <a:solidFill>
                  <a:schemeClr val="tx2">
                    <a:lumMod val="50000"/>
                  </a:schemeClr>
                </a:solidFill>
              </a:rPr>
              <a:t>parent material</a:t>
            </a:r>
            <a:r>
              <a:rPr lang="fa-IR" sz="2800" b="1" dirty="0">
                <a:solidFill>
                  <a:schemeClr val="tx2">
                    <a:lumMod val="50000"/>
                  </a:schemeClr>
                </a:solidFill>
              </a:rPr>
              <a:t>)</a:t>
            </a:r>
            <a:endParaRPr lang="en-US" sz="2800" b="1" dirty="0">
              <a:solidFill>
                <a:schemeClr val="tx2">
                  <a:lumMod val="50000"/>
                </a:schemeClr>
              </a:solidFill>
            </a:endParaRPr>
          </a:p>
          <a:p>
            <a:pPr algn="r" rtl="1"/>
            <a:endParaRPr lang="fa-IR" sz="2800" b="1" dirty="0">
              <a:solidFill>
                <a:schemeClr val="tx2">
                  <a:lumMod val="50000"/>
                </a:schemeClr>
              </a:solidFill>
            </a:endParaRPr>
          </a:p>
          <a:p>
            <a:pPr algn="r" rtl="1"/>
            <a:r>
              <a:rPr lang="fa-IR" sz="2800" b="1" dirty="0">
                <a:solidFill>
                  <a:srgbClr val="002060"/>
                </a:solidFill>
              </a:rPr>
              <a:t>كميت و كيفيت خاك هاي حاصل از سنگ هاي مختلف اعم از سنگ هاي آذرين ،رسوبي ودگرگوني به كاني هاي تشكيل دهنده بستگي دارد.</a:t>
            </a:r>
            <a:r>
              <a:rPr lang="fa-IR" sz="2800" dirty="0"/>
              <a:t> </a:t>
            </a:r>
            <a:r>
              <a:rPr lang="fa-IR" sz="2800" b="1" dirty="0">
                <a:solidFill>
                  <a:srgbClr val="002060"/>
                </a:solidFill>
              </a:rPr>
              <a:t>خاک حاصل از تخریب کامل سیلیکاتهای دارای آلومینیوم و همچنین سنگهای فسفاتی از لحاظ صنعتی و کشاورزی ارزش زیادی دارد. در صورتیکه خاک هایی که از تخریب سنگ های دارای کانی های مقاوم (از قبیل کوارتز و غیره) در اثر تخریب شیمیایی پدید آمده اند و غالبا شنی و ماسه ای می باشند فاقد ارزش کشاورزی می باشند.</a:t>
            </a:r>
          </a:p>
          <a:p>
            <a:pPr algn="r" rtl="1"/>
            <a:endParaRPr lang="fa-IR" sz="2800" b="1" dirty="0">
              <a:solidFill>
                <a:srgbClr val="002060"/>
              </a:solidFill>
            </a:endParaRPr>
          </a:p>
        </p:txBody>
      </p:sp>
      <p:sp>
        <p:nvSpPr>
          <p:cNvPr id="3" name="Slide Number Placeholder 2"/>
          <p:cNvSpPr>
            <a:spLocks noGrp="1"/>
          </p:cNvSpPr>
          <p:nvPr>
            <p:ph type="sldNum" sz="quarter" idx="12"/>
          </p:nvPr>
        </p:nvSpPr>
        <p:spPr/>
        <p:txBody>
          <a:bodyPr/>
          <a:lstStyle/>
          <a:p>
            <a:fld id="{D1E5EB32-6B1B-466C-BEA5-94546623B620}" type="slidenum">
              <a:rPr lang="en-US" smtClean="0"/>
              <a:pPr/>
              <a:t>12</a:t>
            </a:fld>
            <a:endParaRPr lang="en-US"/>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13</a:t>
            </a:fld>
            <a:endParaRPr lang="en-US" dirty="0"/>
          </a:p>
        </p:txBody>
      </p:sp>
      <p:sp>
        <p:nvSpPr>
          <p:cNvPr id="3" name="Rectangle 2"/>
          <p:cNvSpPr/>
          <p:nvPr/>
        </p:nvSpPr>
        <p:spPr>
          <a:xfrm>
            <a:off x="179512" y="476672"/>
            <a:ext cx="8784976" cy="3970318"/>
          </a:xfrm>
          <a:prstGeom prst="rect">
            <a:avLst/>
          </a:prstGeom>
        </p:spPr>
        <p:txBody>
          <a:bodyPr wrap="square">
            <a:spAutoFit/>
          </a:bodyPr>
          <a:lstStyle/>
          <a:p>
            <a:pPr algn="r" rtl="1">
              <a:buFont typeface="Wingdings" pitchFamily="2" charset="2"/>
              <a:buChar char="q"/>
            </a:pPr>
            <a:r>
              <a:rPr lang="fa-IR" sz="2800" b="1" dirty="0">
                <a:solidFill>
                  <a:schemeClr val="tx2">
                    <a:lumMod val="50000"/>
                  </a:schemeClr>
                </a:solidFill>
              </a:rPr>
              <a:t>ارگانيسم      (</a:t>
            </a:r>
            <a:r>
              <a:rPr lang="en-US" sz="2800" b="1" dirty="0">
                <a:solidFill>
                  <a:schemeClr val="tx2">
                    <a:lumMod val="50000"/>
                  </a:schemeClr>
                </a:solidFill>
              </a:rPr>
              <a:t>organisms</a:t>
            </a:r>
            <a:r>
              <a:rPr lang="fa-IR" sz="2800" b="1" dirty="0">
                <a:solidFill>
                  <a:schemeClr val="tx2">
                    <a:lumMod val="50000"/>
                  </a:schemeClr>
                </a:solidFill>
              </a:rPr>
              <a:t>)</a:t>
            </a:r>
            <a:endParaRPr lang="en-US" sz="2800" b="1" dirty="0">
              <a:solidFill>
                <a:schemeClr val="tx2">
                  <a:lumMod val="50000"/>
                </a:schemeClr>
              </a:solidFill>
            </a:endParaRPr>
          </a:p>
          <a:p>
            <a:pPr algn="r" rtl="1"/>
            <a:endParaRPr lang="en-US" sz="2800" b="1" dirty="0">
              <a:solidFill>
                <a:schemeClr val="tx2">
                  <a:lumMod val="50000"/>
                </a:schemeClr>
              </a:solidFill>
            </a:endParaRPr>
          </a:p>
          <a:p>
            <a:pPr algn="r" rtl="1"/>
            <a:r>
              <a:rPr lang="ar-SA" sz="2800" b="1" dirty="0">
                <a:solidFill>
                  <a:srgbClr val="002060"/>
                </a:solidFill>
              </a:rPr>
              <a:t>خاک و پوشش گیاهی با یکدیگر اثرات متقابل دارند به طور کلی خاک  نوع و تراکم پوشش گیاهی را تعیین و بالعکس پوشش گیاهی خاک را می تواند تغییر دهد. بقایای موجودات مقادیر قابل توجهی مواد آلی و معدنی به خاک می افزایند که باعث حیات در سایر موجودات زنده گردیده و نیز خاک را تغییر داده و به علاوه هوازدگی و متلاشی شدن کانی ها را تسریع می نماید. </a:t>
            </a:r>
            <a:endParaRPr lang="en-US" sz="2800" b="1" dirty="0">
              <a:solidFill>
                <a:srgbClr val="002060"/>
              </a:solidFill>
            </a:endParaRPr>
          </a:p>
          <a:p>
            <a:pPr algn="r" rtl="1"/>
            <a:endParaRPr lang="fa-IR" sz="2800" b="1" dirty="0">
              <a:solidFill>
                <a:srgbClr val="002060"/>
              </a:solidFill>
            </a:endParaRPr>
          </a:p>
        </p:txBody>
      </p:sp>
    </p:spTree>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14</a:t>
            </a:fld>
            <a:endParaRPr lang="en-US"/>
          </a:p>
        </p:txBody>
      </p:sp>
      <p:sp>
        <p:nvSpPr>
          <p:cNvPr id="4" name="Rectangle 3"/>
          <p:cNvSpPr/>
          <p:nvPr/>
        </p:nvSpPr>
        <p:spPr>
          <a:xfrm>
            <a:off x="323528" y="476672"/>
            <a:ext cx="8568952" cy="3970318"/>
          </a:xfrm>
          <a:prstGeom prst="rect">
            <a:avLst/>
          </a:prstGeom>
        </p:spPr>
        <p:txBody>
          <a:bodyPr wrap="square">
            <a:spAutoFit/>
          </a:bodyPr>
          <a:lstStyle/>
          <a:p>
            <a:pPr algn="r" rtl="1">
              <a:buFont typeface="Wingdings" pitchFamily="2" charset="2"/>
              <a:buChar char="q"/>
            </a:pPr>
            <a:r>
              <a:rPr lang="fa-IR" sz="2800" b="1" dirty="0">
                <a:solidFill>
                  <a:schemeClr val="tx2">
                    <a:lumMod val="50000"/>
                  </a:schemeClr>
                </a:solidFill>
              </a:rPr>
              <a:t> توپوگرافي محل تشكيل خاك   (</a:t>
            </a:r>
            <a:r>
              <a:rPr lang="en-US" sz="2800" b="1" dirty="0">
                <a:solidFill>
                  <a:schemeClr val="tx2">
                    <a:lumMod val="50000"/>
                  </a:schemeClr>
                </a:solidFill>
              </a:rPr>
              <a:t>Topography</a:t>
            </a:r>
            <a:r>
              <a:rPr lang="fa-IR" sz="2800" b="1" dirty="0">
                <a:solidFill>
                  <a:schemeClr val="tx2">
                    <a:lumMod val="50000"/>
                  </a:schemeClr>
                </a:solidFill>
              </a:rPr>
              <a:t>)</a:t>
            </a:r>
            <a:endParaRPr lang="en-US" sz="2800" b="1" dirty="0">
              <a:solidFill>
                <a:schemeClr val="tx2">
                  <a:lumMod val="50000"/>
                </a:schemeClr>
              </a:solidFill>
            </a:endParaRPr>
          </a:p>
          <a:p>
            <a:pPr algn="r" rtl="1"/>
            <a:endParaRPr lang="fa-IR" sz="2800" b="1" dirty="0">
              <a:solidFill>
                <a:schemeClr val="tx2">
                  <a:lumMod val="50000"/>
                </a:schemeClr>
              </a:solidFill>
            </a:endParaRPr>
          </a:p>
          <a:p>
            <a:pPr algn="r" rtl="1"/>
            <a:r>
              <a:rPr lang="fa-IR" sz="2800" b="1" dirty="0">
                <a:solidFill>
                  <a:srgbClr val="002060"/>
                </a:solidFill>
              </a:rPr>
              <a:t>اگر محلی که خاک ها تشکیل می شوند دارای شیب تند باشد در نتیجه مواد تخریب شده ممکن است بوسیله آبهای جاری یا عامل دیگری بسادگی از محل خود بجای دیگری حمل گردند و باعث تقلیل مواد معدنی و آلی خاک ها شود در نتیجه این منطقه خاک های خوب تشکیل نخواهند شد. ولی برعکس در محل های صاف و مسطح که مواد تخریب شده بسادگی نمی توانند به جای دیگری حمل شوند فرصت کافی وجود داشته و فعل و انفعالات بصورت کامل انجام می پذیرد.</a:t>
            </a:r>
          </a:p>
        </p:txBody>
      </p:sp>
    </p:spTree>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71400"/>
            <a:ext cx="8784976" cy="6124754"/>
          </a:xfrm>
          <a:prstGeom prst="rect">
            <a:avLst/>
          </a:prstGeom>
          <a:noFill/>
        </p:spPr>
        <p:txBody>
          <a:bodyPr wrap="square" rtlCol="0">
            <a:spAutoFit/>
          </a:bodyPr>
          <a:lstStyle/>
          <a:p>
            <a:pPr algn="r" rtl="1"/>
            <a:endParaRPr lang="fa-IR" sz="2800" b="1" dirty="0">
              <a:solidFill>
                <a:srgbClr val="002060"/>
              </a:solidFill>
            </a:endParaRPr>
          </a:p>
          <a:p>
            <a:pPr algn="r" rtl="1"/>
            <a:endParaRPr lang="fa-IR" sz="2800" b="1" dirty="0">
              <a:solidFill>
                <a:srgbClr val="002060"/>
              </a:solidFill>
            </a:endParaRPr>
          </a:p>
          <a:p>
            <a:pPr algn="r" rtl="1">
              <a:buFont typeface="Wingdings" pitchFamily="2" charset="2"/>
              <a:buChar char="q"/>
            </a:pPr>
            <a:r>
              <a:rPr lang="fa-IR" sz="2800" b="1" dirty="0">
                <a:solidFill>
                  <a:schemeClr val="tx2">
                    <a:lumMod val="50000"/>
                  </a:schemeClr>
                </a:solidFill>
              </a:rPr>
              <a:t>اقليم (</a:t>
            </a:r>
            <a:r>
              <a:rPr lang="en-US" sz="2800" b="1" dirty="0">
                <a:solidFill>
                  <a:schemeClr val="tx2">
                    <a:lumMod val="50000"/>
                  </a:schemeClr>
                </a:solidFill>
              </a:rPr>
              <a:t>Climate</a:t>
            </a:r>
            <a:r>
              <a:rPr lang="fa-IR" sz="2800" b="1" dirty="0">
                <a:solidFill>
                  <a:schemeClr val="tx2">
                    <a:lumMod val="50000"/>
                  </a:schemeClr>
                </a:solidFill>
              </a:rPr>
              <a:t>)</a:t>
            </a:r>
          </a:p>
          <a:p>
            <a:pPr algn="r" rtl="1"/>
            <a:endParaRPr lang="en-US" sz="2800" b="1" dirty="0">
              <a:solidFill>
                <a:srgbClr val="002060"/>
              </a:solidFill>
            </a:endParaRPr>
          </a:p>
          <a:p>
            <a:pPr algn="r" rtl="1"/>
            <a:r>
              <a:rPr lang="ar-SA" sz="2800" b="1" dirty="0">
                <a:solidFill>
                  <a:srgbClr val="002060"/>
                </a:solidFill>
              </a:rPr>
              <a:t>میزان بارندگی و رطوبت و درجه حرارت از عوامل مهم و اساسی تخریب شیمیایی و تشکیل خاک می باشد. باران شرایط مساعدی جهت واکنش های شیمیایی و آبشویی املاح را فراهم نموده و درجه حرارت، سرعت واکنشهای شیمیایی را کنترل می کند. به علاوه عوامل اقلیمی در نوع و تراکم پوشش گیاه و در نتیجه مواد آلی خاک و نیز رشد موجودات زنده موثر است. تاثیر عوامل آب و هوایی به وضوح در فرآیندهای خاکسازی نمایان است. در مناطق خشک میزان تبخیر بیش از بارندگی می باشد و اگر هم مقداری از آب در خاک نفوذ نماید در فصول خشک مجددا بالا آمده و تبخیر می گردد و در نتیجه از سرعت واکنش شیمیایی کاسته شده و املاح خاک انتقال پیدا نمی کند. </a:t>
            </a:r>
            <a:endParaRPr lang="en-US" sz="2800" b="1" dirty="0">
              <a:solidFill>
                <a:srgbClr val="002060"/>
              </a:solidFill>
            </a:endParaRPr>
          </a:p>
        </p:txBody>
      </p:sp>
      <p:sp>
        <p:nvSpPr>
          <p:cNvPr id="3" name="Slide Number Placeholder 2"/>
          <p:cNvSpPr>
            <a:spLocks noGrp="1"/>
          </p:cNvSpPr>
          <p:nvPr>
            <p:ph type="sldNum" sz="quarter" idx="12"/>
          </p:nvPr>
        </p:nvSpPr>
        <p:spPr/>
        <p:txBody>
          <a:bodyPr/>
          <a:lstStyle/>
          <a:p>
            <a:fld id="{D1E5EB32-6B1B-466C-BEA5-94546623B620}" type="slidenum">
              <a:rPr lang="en-US" smtClean="0"/>
              <a:pPr/>
              <a:t>15</a:t>
            </a:fld>
            <a:endParaRPr lang="en-US"/>
          </a:p>
        </p:txBody>
      </p:sp>
    </p:spTree>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1E5EB32-6B1B-466C-BEA5-94546623B620}" type="slidenum">
              <a:rPr lang="en-US" smtClean="0"/>
              <a:pPr/>
              <a:t>16</a:t>
            </a:fld>
            <a:endParaRPr lang="en-US"/>
          </a:p>
        </p:txBody>
      </p:sp>
      <p:sp>
        <p:nvSpPr>
          <p:cNvPr id="5" name="Rectangle 4"/>
          <p:cNvSpPr/>
          <p:nvPr/>
        </p:nvSpPr>
        <p:spPr>
          <a:xfrm>
            <a:off x="323528" y="188640"/>
            <a:ext cx="8640960" cy="4616648"/>
          </a:xfrm>
          <a:prstGeom prst="rect">
            <a:avLst/>
          </a:prstGeom>
        </p:spPr>
        <p:txBody>
          <a:bodyPr wrap="square">
            <a:spAutoFit/>
          </a:bodyPr>
          <a:lstStyle/>
          <a:p>
            <a:pPr algn="r" rtl="1"/>
            <a:endParaRPr lang="fa-IR" sz="2800" b="1" dirty="0">
              <a:solidFill>
                <a:schemeClr val="tx2">
                  <a:lumMod val="50000"/>
                </a:schemeClr>
              </a:solidFill>
            </a:endParaRPr>
          </a:p>
          <a:p>
            <a:pPr algn="r" rtl="1">
              <a:lnSpc>
                <a:spcPct val="150000"/>
              </a:lnSpc>
              <a:buFont typeface="Wingdings" pitchFamily="2" charset="2"/>
              <a:buChar char="q"/>
            </a:pPr>
            <a:r>
              <a:rPr lang="fa-IR" sz="2800" b="1" dirty="0">
                <a:solidFill>
                  <a:schemeClr val="tx2">
                    <a:lumMod val="50000"/>
                  </a:schemeClr>
                </a:solidFill>
              </a:rPr>
              <a:t>زمان   (</a:t>
            </a:r>
            <a:r>
              <a:rPr lang="en-US" sz="2800" b="1" dirty="0">
                <a:solidFill>
                  <a:schemeClr val="tx2">
                    <a:lumMod val="50000"/>
                  </a:schemeClr>
                </a:solidFill>
              </a:rPr>
              <a:t>Time</a:t>
            </a:r>
            <a:r>
              <a:rPr lang="fa-IR" sz="2800" b="1" dirty="0">
                <a:solidFill>
                  <a:schemeClr val="tx2">
                    <a:lumMod val="50000"/>
                  </a:schemeClr>
                </a:solidFill>
              </a:rPr>
              <a:t>)</a:t>
            </a:r>
          </a:p>
          <a:p>
            <a:pPr algn="r" rtl="1"/>
            <a:r>
              <a:rPr lang="ar-SA" sz="2800" b="1" dirty="0">
                <a:solidFill>
                  <a:srgbClr val="002060"/>
                </a:solidFill>
              </a:rPr>
              <a:t>در صورت فراهم بودن سایر عوامل خاکسازی عامل زمان اهمیت زیادی در تشکیل و تکامل خاک دارد و تکامل خاک تابعی از زمان می گردد </a:t>
            </a:r>
            <a:r>
              <a:rPr lang="fa-IR" sz="2800" b="1" dirty="0">
                <a:solidFill>
                  <a:srgbClr val="002060"/>
                </a:solidFill>
              </a:rPr>
              <a:t>هر قدر مدت عمل تخریب کانی ها و سنگ ها بیشتر باشد عمل تخریب فیزیکی و شیمیایی کاملتر انجام می گیرد. زمان تخریب کامل بسته به نوع و تركيب سنگ ها و کانی ها متفاوت می باشد ولی بطور کلی سنگهای رسوبی خیلی زودتر تجزیه شده و به خاک تبدیل می شوند، در صورتیکه سنگهای آذرین مدت زمان بیشتری لازم دارند تا تجزیه کامل در آنها صورت گرفته و به خاک تبدیل گردند. </a:t>
            </a:r>
          </a:p>
        </p:txBody>
      </p:sp>
    </p:spTree>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1E5EB32-6B1B-466C-BEA5-94546623B620}" type="slidenum">
              <a:rPr lang="en-US" smtClean="0"/>
              <a:pPr/>
              <a:t>17</a:t>
            </a:fld>
            <a:endParaRPr lang="en-US"/>
          </a:p>
        </p:txBody>
      </p:sp>
      <p:sp>
        <p:nvSpPr>
          <p:cNvPr id="5" name="Rectangle 4"/>
          <p:cNvSpPr/>
          <p:nvPr/>
        </p:nvSpPr>
        <p:spPr>
          <a:xfrm>
            <a:off x="0" y="0"/>
            <a:ext cx="9144000" cy="620688"/>
          </a:xfrm>
          <a:prstGeom prst="rect">
            <a:avLst/>
          </a:prstGeom>
          <a:solidFill>
            <a:schemeClr val="bg1">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2400" dirty="0">
                <a:solidFill>
                  <a:schemeClr val="tx1"/>
                </a:solidFill>
                <a:cs typeface="B Titr" pitchFamily="2" charset="-78"/>
              </a:rPr>
              <a:t>نقش انسان روی 5 فاکتور کلاسیکی مرتبط  با تشکیل خاک</a:t>
            </a:r>
            <a:endParaRPr lang="en-US" sz="2400" dirty="0">
              <a:cs typeface="B Titr" pitchFamily="2" charset="-78"/>
            </a:endParaRPr>
          </a:p>
        </p:txBody>
      </p:sp>
      <p:graphicFrame>
        <p:nvGraphicFramePr>
          <p:cNvPr id="7" name="Content Placeholder 3"/>
          <p:cNvGraphicFramePr>
            <a:graphicFrameLocks/>
          </p:cNvGraphicFramePr>
          <p:nvPr>
            <p:extLst>
              <p:ext uri="{D42A27DB-BD31-4B8C-83A1-F6EECF244321}">
                <p14:modId xmlns:p14="http://schemas.microsoft.com/office/powerpoint/2010/main" val="1125893508"/>
              </p:ext>
            </p:extLst>
          </p:nvPr>
        </p:nvGraphicFramePr>
        <p:xfrm>
          <a:off x="0" y="706449"/>
          <a:ext cx="9144000" cy="6178935"/>
        </p:xfrm>
        <a:graphic>
          <a:graphicData uri="http://schemas.openxmlformats.org/drawingml/2006/table">
            <a:tbl>
              <a:tblPr firstRow="1" bandRow="1">
                <a:tableStyleId>{5C22544A-7EE6-4342-B048-85BDC9FD1C3A}</a:tableStyleId>
              </a:tblPr>
              <a:tblGrid>
                <a:gridCol w="7086601">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1219199">
                  <a:extLst>
                    <a:ext uri="{9D8B030D-6E8A-4147-A177-3AD203B41FA5}">
                      <a16:colId xmlns:a16="http://schemas.microsoft.com/office/drawing/2014/main" val="20002"/>
                    </a:ext>
                  </a:extLst>
                </a:gridCol>
              </a:tblGrid>
              <a:tr h="710207">
                <a:tc>
                  <a:txBody>
                    <a:bodyPr/>
                    <a:lstStyle/>
                    <a:p>
                      <a:pPr algn="ctr" rtl="1"/>
                      <a:r>
                        <a:rPr lang="fa-IR" sz="1800" dirty="0">
                          <a:cs typeface="B Nazanin" pitchFamily="2" charset="-78"/>
                        </a:rPr>
                        <a:t>ماهیت اثر</a:t>
                      </a:r>
                      <a:endParaRPr lang="en-US" sz="1800" dirty="0">
                        <a:cs typeface="B Nazanin" pitchFamily="2" charset="-78"/>
                      </a:endParaRPr>
                    </a:p>
                  </a:txBody>
                  <a:tcPr anchor="ctr"/>
                </a:tc>
                <a:tc>
                  <a:txBody>
                    <a:bodyPr/>
                    <a:lstStyle/>
                    <a:p>
                      <a:pPr algn="ctr" rtl="1"/>
                      <a:r>
                        <a:rPr lang="fa-IR" sz="1800" dirty="0">
                          <a:cs typeface="B Nazanin" pitchFamily="2" charset="-78"/>
                        </a:rPr>
                        <a:t>نوع اثر</a:t>
                      </a:r>
                      <a:endParaRPr lang="en-US" sz="1800" dirty="0">
                        <a:cs typeface="B Nazanin" pitchFamily="2" charset="-78"/>
                      </a:endParaRPr>
                    </a:p>
                  </a:txBody>
                  <a:tcPr anchor="ctr"/>
                </a:tc>
                <a:tc>
                  <a:txBody>
                    <a:bodyPr/>
                    <a:lstStyle/>
                    <a:p>
                      <a:pPr algn="ctr" rtl="1"/>
                      <a:r>
                        <a:rPr lang="fa-IR" sz="1800" dirty="0">
                          <a:cs typeface="B Nazanin" pitchFamily="2" charset="-78"/>
                        </a:rPr>
                        <a:t>فاکتور</a:t>
                      </a:r>
                      <a:r>
                        <a:rPr lang="fa-IR" sz="1800" baseline="0" dirty="0">
                          <a:cs typeface="B Nazanin" pitchFamily="2" charset="-78"/>
                        </a:rPr>
                        <a:t> تشکیل خاک</a:t>
                      </a:r>
                      <a:endParaRPr lang="en-US" sz="1800" dirty="0">
                        <a:cs typeface="B Nazanin" pitchFamily="2" charset="-78"/>
                      </a:endParaRPr>
                    </a:p>
                  </a:txBody>
                  <a:tcPr anchor="ctr"/>
                </a:tc>
                <a:extLst>
                  <a:ext uri="{0D108BD9-81ED-4DB2-BD59-A6C34878D82A}">
                    <a16:rowId xmlns:a16="http://schemas.microsoft.com/office/drawing/2014/main" val="10000"/>
                  </a:ext>
                </a:extLst>
              </a:tr>
              <a:tr h="617717">
                <a:tc>
                  <a:txBody>
                    <a:bodyPr/>
                    <a:lstStyle/>
                    <a:p>
                      <a:pPr algn="r" rtl="1"/>
                      <a:r>
                        <a:rPr lang="fa-IR" sz="2200" dirty="0">
                          <a:cs typeface="B Nazanin" pitchFamily="2" charset="-78"/>
                        </a:rPr>
                        <a:t>افزایش آب بوسیله آبیاری، باروری</a:t>
                      </a:r>
                      <a:r>
                        <a:rPr lang="fa-IR" sz="2200" baseline="0" dirty="0">
                          <a:cs typeface="B Nazanin" pitchFamily="2" charset="-78"/>
                        </a:rPr>
                        <a:t> ابرها و ایجاد باران، زه کشی، تغییر جهت بادها</a:t>
                      </a:r>
                      <a:endParaRPr lang="en-US" sz="2200" dirty="0">
                        <a:cs typeface="B Nazanin" pitchFamily="2" charset="-78"/>
                      </a:endParaRPr>
                    </a:p>
                  </a:txBody>
                  <a:tcPr/>
                </a:tc>
                <a:tc>
                  <a:txBody>
                    <a:bodyPr/>
                    <a:lstStyle/>
                    <a:p>
                      <a:pPr algn="r" rtl="1"/>
                      <a:r>
                        <a:rPr lang="fa-IR" sz="2400" dirty="0">
                          <a:cs typeface="B Nazanin" pitchFamily="2" charset="-78"/>
                        </a:rPr>
                        <a:t>مثبت</a:t>
                      </a:r>
                      <a:endParaRPr lang="en-US" sz="2400" dirty="0">
                        <a:cs typeface="B Nazanin" pitchFamily="2" charset="-78"/>
                      </a:endParaRPr>
                    </a:p>
                  </a:txBody>
                  <a:tcPr/>
                </a:tc>
                <a:tc rowSpan="2">
                  <a:txBody>
                    <a:bodyPr/>
                    <a:lstStyle/>
                    <a:p>
                      <a:pPr algn="ctr" rtl="1"/>
                      <a:r>
                        <a:rPr lang="fa-IR" sz="2400" dirty="0">
                          <a:cs typeface="B Nazanin" pitchFamily="2" charset="-78"/>
                        </a:rPr>
                        <a:t>اقلیم</a:t>
                      </a:r>
                      <a:endParaRPr lang="en-US" sz="2400" dirty="0">
                        <a:cs typeface="B Nazanin" pitchFamily="2" charset="-78"/>
                      </a:endParaRPr>
                    </a:p>
                  </a:txBody>
                  <a:tcPr anchor="ctr"/>
                </a:tc>
                <a:extLst>
                  <a:ext uri="{0D108BD9-81ED-4DB2-BD59-A6C34878D82A}">
                    <a16:rowId xmlns:a16="http://schemas.microsoft.com/office/drawing/2014/main" val="10001"/>
                  </a:ext>
                </a:extLst>
              </a:tr>
              <a:tr h="370630">
                <a:tc>
                  <a:txBody>
                    <a:bodyPr/>
                    <a:lstStyle/>
                    <a:p>
                      <a:pPr algn="r" rtl="1"/>
                      <a:r>
                        <a:rPr lang="fa-IR" sz="2400" dirty="0">
                          <a:cs typeface="B Nazanin" pitchFamily="2" charset="-78"/>
                        </a:rPr>
                        <a:t>خشک شدن خاک،</a:t>
                      </a:r>
                      <a:r>
                        <a:rPr lang="fa-IR" sz="2400" baseline="0" dirty="0">
                          <a:cs typeface="B Nazanin" pitchFamily="2" charset="-78"/>
                        </a:rPr>
                        <a:t> سرمازدگی، فرسایش توسط باد</a:t>
                      </a:r>
                      <a:endParaRPr lang="en-US" sz="2400" dirty="0">
                        <a:cs typeface="B Nazanin" pitchFamily="2" charset="-78"/>
                      </a:endParaRPr>
                    </a:p>
                  </a:txBody>
                  <a:tcPr/>
                </a:tc>
                <a:tc>
                  <a:txBody>
                    <a:bodyPr/>
                    <a:lstStyle/>
                    <a:p>
                      <a:pPr algn="r" rtl="1"/>
                      <a:r>
                        <a:rPr lang="fa-IR" sz="2400" dirty="0">
                          <a:cs typeface="B Nazanin" pitchFamily="2" charset="-78"/>
                        </a:rPr>
                        <a:t>منفی</a:t>
                      </a:r>
                      <a:endParaRPr lang="en-US" sz="2400" dirty="0">
                        <a:cs typeface="B Nazanin" pitchFamily="2" charset="-78"/>
                      </a:endParaRPr>
                    </a:p>
                  </a:txBody>
                  <a:tcPr/>
                </a:tc>
                <a:tc vMerge="1">
                  <a:txBody>
                    <a:bodyPr/>
                    <a:lstStyle/>
                    <a:p>
                      <a:pPr algn="r" rtl="1"/>
                      <a:endParaRPr lang="en-US" dirty="0"/>
                    </a:p>
                  </a:txBody>
                  <a:tcPr/>
                </a:tc>
                <a:extLst>
                  <a:ext uri="{0D108BD9-81ED-4DB2-BD59-A6C34878D82A}">
                    <a16:rowId xmlns:a16="http://schemas.microsoft.com/office/drawing/2014/main" val="10002"/>
                  </a:ext>
                </a:extLst>
              </a:tr>
              <a:tr h="370630">
                <a:tc>
                  <a:txBody>
                    <a:bodyPr/>
                    <a:lstStyle/>
                    <a:p>
                      <a:pPr algn="r" rtl="1"/>
                      <a:r>
                        <a:rPr lang="fa-IR" sz="1800" dirty="0">
                          <a:cs typeface="B Nazanin" pitchFamily="2" charset="-78"/>
                        </a:rPr>
                        <a:t>رشد و کنترل جمعیت</a:t>
                      </a:r>
                      <a:r>
                        <a:rPr lang="fa-IR" sz="1800" baseline="0" dirty="0">
                          <a:cs typeface="B Nazanin" pitchFamily="2" charset="-78"/>
                        </a:rPr>
                        <a:t> گیاهان و حیوانات، افزایش مواد آلی خاک، افزایش اکسیژن گیری خاک. </a:t>
                      </a:r>
                      <a:endParaRPr lang="en-US" sz="1800" dirty="0">
                        <a:cs typeface="B Nazanin" pitchFamily="2" charset="-78"/>
                      </a:endParaRPr>
                    </a:p>
                  </a:txBody>
                  <a:tcPr/>
                </a:tc>
                <a:tc>
                  <a:txBody>
                    <a:bodyPr/>
                    <a:lstStyle/>
                    <a:p>
                      <a:pPr algn="r" rtl="1"/>
                      <a:r>
                        <a:rPr lang="fa-IR" sz="2400" dirty="0">
                          <a:cs typeface="B Nazanin" pitchFamily="2" charset="-78"/>
                        </a:rPr>
                        <a:t>مثبت</a:t>
                      </a:r>
                      <a:endParaRPr lang="en-US" sz="2400" dirty="0">
                        <a:cs typeface="B Nazanin" pitchFamily="2" charset="-78"/>
                      </a:endParaRPr>
                    </a:p>
                  </a:txBody>
                  <a:tcPr/>
                </a:tc>
                <a:tc rowSpan="2">
                  <a:txBody>
                    <a:bodyPr/>
                    <a:lstStyle/>
                    <a:p>
                      <a:pPr algn="ctr" rtl="1"/>
                      <a:r>
                        <a:rPr lang="fa-IR" sz="2400" dirty="0">
                          <a:cs typeface="B Nazanin" pitchFamily="2" charset="-78"/>
                        </a:rPr>
                        <a:t>ارگانیسم ها</a:t>
                      </a:r>
                      <a:endParaRPr lang="en-US" sz="2400" dirty="0">
                        <a:cs typeface="B Nazanin" pitchFamily="2" charset="-78"/>
                      </a:endParaRPr>
                    </a:p>
                  </a:txBody>
                  <a:tcPr anchor="ctr"/>
                </a:tc>
                <a:extLst>
                  <a:ext uri="{0D108BD9-81ED-4DB2-BD59-A6C34878D82A}">
                    <a16:rowId xmlns:a16="http://schemas.microsoft.com/office/drawing/2014/main" val="10003"/>
                  </a:ext>
                </a:extLst>
              </a:tr>
              <a:tr h="617717">
                <a:tc>
                  <a:txBody>
                    <a:bodyPr/>
                    <a:lstStyle/>
                    <a:p>
                      <a:pPr algn="r" rtl="1"/>
                      <a:r>
                        <a:rPr lang="fa-IR" sz="2200" dirty="0">
                          <a:cs typeface="B Nazanin" pitchFamily="2" charset="-78"/>
                        </a:rPr>
                        <a:t>از بین بردن</a:t>
                      </a:r>
                      <a:r>
                        <a:rPr lang="fa-IR" sz="2200" baseline="0" dirty="0">
                          <a:cs typeface="B Nazanin" pitchFamily="2" charset="-78"/>
                        </a:rPr>
                        <a:t> گیاهان و جانوران، کاهش مواد مغذی خاک، افزایش مواد رادیواکتیو </a:t>
                      </a:r>
                      <a:endParaRPr lang="en-US" sz="2200" dirty="0">
                        <a:cs typeface="B Nazanin" pitchFamily="2" charset="-78"/>
                      </a:endParaRPr>
                    </a:p>
                  </a:txBody>
                  <a:tcPr/>
                </a:tc>
                <a:tc>
                  <a:txBody>
                    <a:bodyPr/>
                    <a:lstStyle/>
                    <a:p>
                      <a:pPr algn="r" rtl="1"/>
                      <a:r>
                        <a:rPr lang="fa-IR" sz="2400" dirty="0">
                          <a:cs typeface="B Nazanin" pitchFamily="2" charset="-78"/>
                        </a:rPr>
                        <a:t>منفی</a:t>
                      </a:r>
                      <a:endParaRPr lang="en-US" sz="2400" dirty="0">
                        <a:cs typeface="B Nazanin" pitchFamily="2" charset="-78"/>
                      </a:endParaRPr>
                    </a:p>
                  </a:txBody>
                  <a:tcPr/>
                </a:tc>
                <a:tc vMerge="1">
                  <a:txBody>
                    <a:bodyPr/>
                    <a:lstStyle/>
                    <a:p>
                      <a:pPr algn="r" rtl="1"/>
                      <a:endParaRPr lang="en-US" dirty="0"/>
                    </a:p>
                  </a:txBody>
                  <a:tcPr/>
                </a:tc>
                <a:extLst>
                  <a:ext uri="{0D108BD9-81ED-4DB2-BD59-A6C34878D82A}">
                    <a16:rowId xmlns:a16="http://schemas.microsoft.com/office/drawing/2014/main" val="10004"/>
                  </a:ext>
                </a:extLst>
              </a:tr>
              <a:tr h="370630">
                <a:tc>
                  <a:txBody>
                    <a:bodyPr/>
                    <a:lstStyle/>
                    <a:p>
                      <a:pPr algn="r" rtl="1"/>
                      <a:r>
                        <a:rPr lang="fa-IR" sz="2400" dirty="0">
                          <a:cs typeface="B Nazanin" pitchFamily="2" charset="-78"/>
                        </a:rPr>
                        <a:t>کنترل فرسایش، تشکیل زمین،</a:t>
                      </a:r>
                      <a:r>
                        <a:rPr lang="fa-IR" sz="2400" baseline="0" dirty="0">
                          <a:cs typeface="B Nazanin" pitchFamily="2" charset="-78"/>
                        </a:rPr>
                        <a:t> افزایش ارتفاع از طریق تجمع مواد</a:t>
                      </a:r>
                      <a:endParaRPr lang="en-US" sz="2400" dirty="0">
                        <a:cs typeface="B Nazanin" pitchFamily="2" charset="-78"/>
                      </a:endParaRPr>
                    </a:p>
                  </a:txBody>
                  <a:tcPr/>
                </a:tc>
                <a:tc>
                  <a:txBody>
                    <a:bodyPr/>
                    <a:lstStyle/>
                    <a:p>
                      <a:pPr algn="r" rtl="1"/>
                      <a:r>
                        <a:rPr lang="fa-IR" sz="2400" dirty="0">
                          <a:cs typeface="B Nazanin" pitchFamily="2" charset="-78"/>
                        </a:rPr>
                        <a:t>مثبت</a:t>
                      </a:r>
                      <a:endParaRPr lang="en-US" sz="2400" dirty="0">
                        <a:cs typeface="B Nazanin" pitchFamily="2" charset="-78"/>
                      </a:endParaRPr>
                    </a:p>
                  </a:txBody>
                  <a:tcPr/>
                </a:tc>
                <a:tc rowSpan="2">
                  <a:txBody>
                    <a:bodyPr/>
                    <a:lstStyle/>
                    <a:p>
                      <a:pPr algn="ctr" rtl="1"/>
                      <a:r>
                        <a:rPr lang="fa-IR" sz="2400" dirty="0">
                          <a:cs typeface="B Nazanin" pitchFamily="2" charset="-78"/>
                        </a:rPr>
                        <a:t>توپوگرافی</a:t>
                      </a:r>
                      <a:endParaRPr lang="en-US" sz="2400" dirty="0">
                        <a:cs typeface="B Nazanin" pitchFamily="2" charset="-78"/>
                      </a:endParaRPr>
                    </a:p>
                  </a:txBody>
                  <a:tcPr anchor="ctr"/>
                </a:tc>
                <a:extLst>
                  <a:ext uri="{0D108BD9-81ED-4DB2-BD59-A6C34878D82A}">
                    <a16:rowId xmlns:a16="http://schemas.microsoft.com/office/drawing/2014/main" val="10005"/>
                  </a:ext>
                </a:extLst>
              </a:tr>
              <a:tr h="667134">
                <a:tc>
                  <a:txBody>
                    <a:bodyPr/>
                    <a:lstStyle/>
                    <a:p>
                      <a:pPr algn="r" rtl="1"/>
                      <a:r>
                        <a:rPr lang="fa-IR" sz="2400" dirty="0">
                          <a:cs typeface="B Nazanin" pitchFamily="2" charset="-78"/>
                        </a:rPr>
                        <a:t>ایجاد</a:t>
                      </a:r>
                      <a:r>
                        <a:rPr lang="fa-IR" sz="2400" baseline="0" dirty="0">
                          <a:cs typeface="B Nazanin" pitchFamily="2" charset="-78"/>
                        </a:rPr>
                        <a:t> نشست در زمین از طریق زه کشی و استخراج معادن، تسریع فرسایش</a:t>
                      </a:r>
                      <a:endParaRPr lang="en-US" sz="2400" dirty="0">
                        <a:cs typeface="B Nazanin" pitchFamily="2" charset="-78"/>
                      </a:endParaRPr>
                    </a:p>
                  </a:txBody>
                  <a:tcPr/>
                </a:tc>
                <a:tc>
                  <a:txBody>
                    <a:bodyPr/>
                    <a:lstStyle/>
                    <a:p>
                      <a:pPr algn="r" rtl="1"/>
                      <a:r>
                        <a:rPr lang="fa-IR" sz="2400" dirty="0">
                          <a:cs typeface="B Nazanin" pitchFamily="2" charset="-78"/>
                        </a:rPr>
                        <a:t>منفی</a:t>
                      </a:r>
                      <a:endParaRPr lang="en-US" sz="2400" dirty="0">
                        <a:cs typeface="B Nazanin" pitchFamily="2" charset="-78"/>
                      </a:endParaRPr>
                    </a:p>
                  </a:txBody>
                  <a:tcPr/>
                </a:tc>
                <a:tc vMerge="1">
                  <a:txBody>
                    <a:bodyPr/>
                    <a:lstStyle/>
                    <a:p>
                      <a:pPr algn="r" rtl="1"/>
                      <a:endParaRPr lang="en-US" dirty="0"/>
                    </a:p>
                  </a:txBody>
                  <a:tcPr/>
                </a:tc>
                <a:extLst>
                  <a:ext uri="{0D108BD9-81ED-4DB2-BD59-A6C34878D82A}">
                    <a16:rowId xmlns:a16="http://schemas.microsoft.com/office/drawing/2014/main" val="10006"/>
                  </a:ext>
                </a:extLst>
              </a:tr>
              <a:tr h="518882">
                <a:tc>
                  <a:txBody>
                    <a:bodyPr/>
                    <a:lstStyle/>
                    <a:p>
                      <a:pPr algn="r" rtl="1"/>
                      <a:r>
                        <a:rPr lang="fa-IR" sz="1800" dirty="0">
                          <a:cs typeface="B Nazanin" pitchFamily="2" charset="-78"/>
                        </a:rPr>
                        <a:t>افزایش کودهای معدنی،</a:t>
                      </a:r>
                      <a:r>
                        <a:rPr lang="fa-IR" sz="1800" baseline="0" dirty="0">
                          <a:cs typeface="B Nazanin" pitchFamily="2" charset="-78"/>
                        </a:rPr>
                        <a:t> تجمع مواد استخوانی، تجمع خاکستر، حذف مقادیر اضافی از موادی چون نمک</a:t>
                      </a:r>
                      <a:endParaRPr lang="en-US" sz="1800" dirty="0">
                        <a:cs typeface="B Nazanin" pitchFamily="2" charset="-78"/>
                      </a:endParaRPr>
                    </a:p>
                  </a:txBody>
                  <a:tcPr/>
                </a:tc>
                <a:tc>
                  <a:txBody>
                    <a:bodyPr/>
                    <a:lstStyle/>
                    <a:p>
                      <a:pPr algn="r" rtl="1"/>
                      <a:r>
                        <a:rPr lang="fa-IR" sz="2400" dirty="0">
                          <a:cs typeface="B Nazanin" pitchFamily="2" charset="-78"/>
                        </a:rPr>
                        <a:t>مثبت</a:t>
                      </a:r>
                      <a:endParaRPr lang="en-US" sz="2400" dirty="0">
                        <a:cs typeface="B Nazanin" pitchFamily="2" charset="-78"/>
                      </a:endParaRPr>
                    </a:p>
                  </a:txBody>
                  <a:tcPr/>
                </a:tc>
                <a:tc rowSpan="2">
                  <a:txBody>
                    <a:bodyPr/>
                    <a:lstStyle/>
                    <a:p>
                      <a:pPr algn="ctr" rtl="1"/>
                      <a:r>
                        <a:rPr lang="fa-IR" sz="2400" dirty="0">
                          <a:cs typeface="B Nazanin" pitchFamily="2" charset="-78"/>
                        </a:rPr>
                        <a:t>مواد تشکیل دهنده</a:t>
                      </a:r>
                      <a:endParaRPr lang="en-US" sz="2400" dirty="0">
                        <a:cs typeface="B Nazanin" pitchFamily="2" charset="-78"/>
                      </a:endParaRPr>
                    </a:p>
                  </a:txBody>
                  <a:tcPr anchor="ctr"/>
                </a:tc>
                <a:extLst>
                  <a:ext uri="{0D108BD9-81ED-4DB2-BD59-A6C34878D82A}">
                    <a16:rowId xmlns:a16="http://schemas.microsoft.com/office/drawing/2014/main" val="10007"/>
                  </a:ext>
                </a:extLst>
              </a:tr>
              <a:tr h="518882">
                <a:tc>
                  <a:txBody>
                    <a:bodyPr/>
                    <a:lstStyle/>
                    <a:p>
                      <a:pPr algn="r" rtl="1"/>
                      <a:r>
                        <a:rPr lang="fa-IR" sz="1800" dirty="0">
                          <a:cs typeface="B Nazanin" pitchFamily="2" charset="-78"/>
                        </a:rPr>
                        <a:t>افزایش حذف</a:t>
                      </a:r>
                      <a:r>
                        <a:rPr lang="fa-IR" sz="1800" baseline="0" dirty="0">
                          <a:cs typeface="B Nazanin" pitchFamily="2" charset="-78"/>
                        </a:rPr>
                        <a:t> مواد مغذی نسبت به تولید آن از طریق افزایش برداشت محصول، افزایش مواد سمی، تغییر اجزای تشکیل دهنده خاک </a:t>
                      </a:r>
                      <a:endParaRPr lang="en-US" sz="1800" dirty="0">
                        <a:cs typeface="B Nazanin" pitchFamily="2" charset="-78"/>
                      </a:endParaRPr>
                    </a:p>
                  </a:txBody>
                  <a:tcPr/>
                </a:tc>
                <a:tc>
                  <a:txBody>
                    <a:bodyPr/>
                    <a:lstStyle/>
                    <a:p>
                      <a:pPr algn="r" rtl="1"/>
                      <a:r>
                        <a:rPr lang="fa-IR" sz="2400" dirty="0">
                          <a:cs typeface="B Nazanin" pitchFamily="2" charset="-78"/>
                        </a:rPr>
                        <a:t>منفی</a:t>
                      </a:r>
                      <a:endParaRPr lang="en-US" sz="2400" dirty="0">
                        <a:cs typeface="B Nazanin" pitchFamily="2" charset="-78"/>
                      </a:endParaRPr>
                    </a:p>
                  </a:txBody>
                  <a:tcPr/>
                </a:tc>
                <a:tc vMerge="1">
                  <a:txBody>
                    <a:bodyPr/>
                    <a:lstStyle/>
                    <a:p>
                      <a:pPr algn="r" rtl="1"/>
                      <a:endParaRPr lang="en-US" dirty="0"/>
                    </a:p>
                  </a:txBody>
                  <a:tcPr/>
                </a:tc>
                <a:extLst>
                  <a:ext uri="{0D108BD9-81ED-4DB2-BD59-A6C34878D82A}">
                    <a16:rowId xmlns:a16="http://schemas.microsoft.com/office/drawing/2014/main" val="10008"/>
                  </a:ext>
                </a:extLst>
              </a:tr>
              <a:tr h="370630">
                <a:tc>
                  <a:txBody>
                    <a:bodyPr/>
                    <a:lstStyle/>
                    <a:p>
                      <a:pPr algn="r" rtl="1"/>
                      <a:r>
                        <a:rPr lang="fa-IR" sz="1800" dirty="0">
                          <a:cs typeface="B Nazanin" pitchFamily="2" charset="-78"/>
                        </a:rPr>
                        <a:t>جوانتر کردن خاک از طریق جایگزینی مواد تشکیل دهنده</a:t>
                      </a:r>
                      <a:r>
                        <a:rPr lang="fa-IR" sz="1800" baseline="0" dirty="0">
                          <a:cs typeface="B Nazanin" pitchFamily="2" charset="-78"/>
                        </a:rPr>
                        <a:t> پیر با مواد تازه، احیاء زمین از زیر آب</a:t>
                      </a:r>
                      <a:endParaRPr lang="en-US" sz="1800" dirty="0">
                        <a:cs typeface="B Nazanin" pitchFamily="2" charset="-78"/>
                      </a:endParaRPr>
                    </a:p>
                  </a:txBody>
                  <a:tcPr/>
                </a:tc>
                <a:tc>
                  <a:txBody>
                    <a:bodyPr/>
                    <a:lstStyle/>
                    <a:p>
                      <a:pPr algn="r" rtl="1"/>
                      <a:r>
                        <a:rPr lang="fa-IR" sz="2400" dirty="0">
                          <a:cs typeface="B Nazanin" pitchFamily="2" charset="-78"/>
                        </a:rPr>
                        <a:t>مثبت</a:t>
                      </a:r>
                      <a:endParaRPr lang="en-US" sz="2400" dirty="0">
                        <a:cs typeface="B Nazanin" pitchFamily="2" charset="-78"/>
                      </a:endParaRPr>
                    </a:p>
                  </a:txBody>
                  <a:tcPr/>
                </a:tc>
                <a:tc rowSpan="2">
                  <a:txBody>
                    <a:bodyPr/>
                    <a:lstStyle/>
                    <a:p>
                      <a:pPr algn="ctr" rtl="1"/>
                      <a:r>
                        <a:rPr lang="fa-IR" sz="2400" dirty="0">
                          <a:cs typeface="B Nazanin" pitchFamily="2" charset="-78"/>
                        </a:rPr>
                        <a:t>زمان</a:t>
                      </a:r>
                      <a:endParaRPr lang="en-US" sz="2400" dirty="0">
                        <a:cs typeface="B Nazanin" pitchFamily="2" charset="-78"/>
                      </a:endParaRPr>
                    </a:p>
                  </a:txBody>
                  <a:tcPr anchor="ctr"/>
                </a:tc>
                <a:extLst>
                  <a:ext uri="{0D108BD9-81ED-4DB2-BD59-A6C34878D82A}">
                    <a16:rowId xmlns:a16="http://schemas.microsoft.com/office/drawing/2014/main" val="10009"/>
                  </a:ext>
                </a:extLst>
              </a:tr>
              <a:tr h="370630">
                <a:tc>
                  <a:txBody>
                    <a:bodyPr/>
                    <a:lstStyle/>
                    <a:p>
                      <a:pPr algn="r" rtl="1"/>
                      <a:r>
                        <a:rPr lang="fa-IR" sz="2400" dirty="0">
                          <a:cs typeface="B Nazanin" pitchFamily="2" charset="-78"/>
                        </a:rPr>
                        <a:t>تجزیه خاک</a:t>
                      </a:r>
                      <a:r>
                        <a:rPr lang="fa-IR" sz="2400" baseline="0" dirty="0">
                          <a:cs typeface="B Nazanin" pitchFamily="2" charset="-78"/>
                        </a:rPr>
                        <a:t> از طریق تسریع حذف مواد مغذی و پوشش گیاهی از آن.</a:t>
                      </a:r>
                      <a:endParaRPr lang="en-US" sz="2400" dirty="0">
                        <a:cs typeface="B Nazanin" pitchFamily="2" charset="-78"/>
                      </a:endParaRPr>
                    </a:p>
                  </a:txBody>
                  <a:tcPr/>
                </a:tc>
                <a:tc>
                  <a:txBody>
                    <a:bodyPr/>
                    <a:lstStyle/>
                    <a:p>
                      <a:pPr algn="r" rtl="1"/>
                      <a:r>
                        <a:rPr lang="fa-IR" sz="2400" dirty="0">
                          <a:cs typeface="B Nazanin" pitchFamily="2" charset="-78"/>
                        </a:rPr>
                        <a:t>منفی</a:t>
                      </a:r>
                      <a:endParaRPr lang="en-US" sz="2400" dirty="0">
                        <a:cs typeface="B Nazanin" pitchFamily="2" charset="-78"/>
                      </a:endParaRPr>
                    </a:p>
                  </a:txBody>
                  <a:tcPr/>
                </a:tc>
                <a:tc vMerge="1">
                  <a:txBody>
                    <a:bodyPr/>
                    <a:lstStyle/>
                    <a:p>
                      <a:pPr algn="r" rtl="1"/>
                      <a:endParaRPr lang="en-US" dirty="0"/>
                    </a:p>
                  </a:txBody>
                  <a:tcPr/>
                </a:tc>
                <a:extLst>
                  <a:ext uri="{0D108BD9-81ED-4DB2-BD59-A6C34878D82A}">
                    <a16:rowId xmlns:a16="http://schemas.microsoft.com/office/drawing/2014/main" val="10010"/>
                  </a:ext>
                </a:extLst>
              </a:tr>
            </a:tbl>
          </a:graphicData>
        </a:graphic>
      </p:graphicFrame>
    </p:spTree>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1E5EB32-6B1B-466C-BEA5-94546623B620}" type="slidenum">
              <a:rPr lang="en-US" smtClean="0"/>
              <a:pPr/>
              <a:t>18</a:t>
            </a:fld>
            <a:endParaRPr lang="en-US"/>
          </a:p>
        </p:txBody>
      </p:sp>
      <p:sp>
        <p:nvSpPr>
          <p:cNvPr id="5" name="TextBox 4"/>
          <p:cNvSpPr txBox="1"/>
          <p:nvPr/>
        </p:nvSpPr>
        <p:spPr>
          <a:xfrm>
            <a:off x="179512" y="908720"/>
            <a:ext cx="8784976" cy="3600986"/>
          </a:xfrm>
          <a:prstGeom prst="rect">
            <a:avLst/>
          </a:prstGeom>
          <a:noFill/>
        </p:spPr>
        <p:txBody>
          <a:bodyPr wrap="square" rtlCol="0">
            <a:spAutoFit/>
          </a:bodyPr>
          <a:lstStyle/>
          <a:p>
            <a:pPr algn="r" rtl="1"/>
            <a:r>
              <a:rPr lang="fa-IR" sz="3200" b="1" dirty="0">
                <a:solidFill>
                  <a:schemeClr val="tx2">
                    <a:lumMod val="50000"/>
                  </a:schemeClr>
                </a:solidFill>
              </a:rPr>
              <a:t>آلودگي خاك</a:t>
            </a:r>
          </a:p>
          <a:p>
            <a:pPr algn="r" rtl="1"/>
            <a:r>
              <a:rPr lang="fa-IR" sz="2800" b="1" dirty="0">
                <a:solidFill>
                  <a:srgbClr val="002060"/>
                </a:solidFill>
              </a:rPr>
              <a:t>آلودگي خاك به معني وجود مواد آلاينده در خاك به ميزاني كه باعث ايجاد اثرات نامطلوب بر انسان و ساير موجودات زنده شده ويا به هر گونه تغيير در تركيب شيميايي و فيزيكي در خاك به طوري كه خاصيت اصلي آن را تغيير دهد اطلاق مي گردد.</a:t>
            </a:r>
          </a:p>
          <a:p>
            <a:pPr algn="r" rtl="1"/>
            <a:endParaRPr lang="fa-IR" sz="2800" b="1" dirty="0">
              <a:solidFill>
                <a:srgbClr val="002060"/>
              </a:solidFill>
            </a:endParaRPr>
          </a:p>
          <a:p>
            <a:pPr algn="r" rtl="1"/>
            <a:r>
              <a:rPr lang="fa-IR" sz="2800" b="1" dirty="0">
                <a:solidFill>
                  <a:srgbClr val="002060"/>
                </a:solidFill>
              </a:rPr>
              <a:t>آلودگي خاك باعث از بين رفتن پوشش گياهي و كاهش رشد ونمو گياهان و در نهايت منجر به فرسايش خاك و بيابانزايي مي شود.</a:t>
            </a:r>
            <a:endParaRPr lang="en-US" sz="2800" b="1" dirty="0">
              <a:solidFill>
                <a:srgbClr val="002060"/>
              </a:solidFill>
            </a:endParaRPr>
          </a:p>
        </p:txBody>
      </p:sp>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417"/>
            <a:ext cx="8964488" cy="7048083"/>
          </a:xfrm>
          <a:prstGeom prst="rect">
            <a:avLst/>
          </a:prstGeom>
          <a:noFill/>
        </p:spPr>
        <p:txBody>
          <a:bodyPr wrap="square" rtlCol="0">
            <a:spAutoFit/>
          </a:bodyPr>
          <a:lstStyle/>
          <a:p>
            <a:pPr algn="r" rtl="1"/>
            <a:r>
              <a:rPr lang="fa-IR" sz="3200" b="1" dirty="0">
                <a:solidFill>
                  <a:srgbClr val="002060"/>
                </a:solidFill>
              </a:rPr>
              <a:t>آلاينده هاي خاك </a:t>
            </a:r>
          </a:p>
          <a:p>
            <a:pPr algn="r" rtl="1"/>
            <a:r>
              <a:rPr lang="fa-IR" sz="2400" dirty="0">
                <a:solidFill>
                  <a:schemeClr val="bg2">
                    <a:lumMod val="10000"/>
                  </a:schemeClr>
                </a:solidFill>
              </a:rPr>
              <a:t>(برخي از مواد موجود در خاك به خودي خود آلاينده نبوده ودر صورتي كه غلظت آنها بيش از حد مجاز باشد اثرات زيانبار و مضري را براي محيط زيست به همراه دارند)</a:t>
            </a:r>
          </a:p>
          <a:p>
            <a:pPr algn="r" rtl="1"/>
            <a:endParaRPr lang="fa-IR" sz="2400" dirty="0">
              <a:solidFill>
                <a:schemeClr val="bg2">
                  <a:lumMod val="10000"/>
                </a:schemeClr>
              </a:solidFill>
            </a:endParaRPr>
          </a:p>
          <a:p>
            <a:pPr algn="r" rtl="1">
              <a:buFont typeface="Wingdings" pitchFamily="2" charset="2"/>
              <a:buChar char="q"/>
            </a:pPr>
            <a:r>
              <a:rPr lang="fa-IR" sz="2800" b="1" dirty="0">
                <a:solidFill>
                  <a:srgbClr val="002060"/>
                </a:solidFill>
              </a:rPr>
              <a:t>عناصر سمي </a:t>
            </a:r>
          </a:p>
          <a:p>
            <a:pPr algn="r" rtl="1"/>
            <a:r>
              <a:rPr lang="fa-IR" sz="2800" dirty="0">
                <a:solidFill>
                  <a:schemeClr val="bg2">
                    <a:lumMod val="10000"/>
                  </a:schemeClr>
                </a:solidFill>
              </a:rPr>
              <a:t>در غلظت هاي بيش از حد طبيعي مسموم كننده هستند.</a:t>
            </a:r>
          </a:p>
          <a:p>
            <a:pPr algn="r" rtl="1"/>
            <a:r>
              <a:rPr lang="en-US" sz="2800" dirty="0">
                <a:solidFill>
                  <a:schemeClr val="bg2">
                    <a:lumMod val="10000"/>
                  </a:schemeClr>
                </a:solidFill>
              </a:rPr>
              <a:t> </a:t>
            </a:r>
            <a:r>
              <a:rPr lang="en-US" sz="2800" dirty="0" err="1">
                <a:solidFill>
                  <a:schemeClr val="bg2">
                    <a:lumMod val="10000"/>
                  </a:schemeClr>
                </a:solidFill>
              </a:rPr>
              <a:t>Cd</a:t>
            </a:r>
            <a:r>
              <a:rPr lang="en-US" sz="2800" dirty="0">
                <a:solidFill>
                  <a:schemeClr val="bg2">
                    <a:lumMod val="10000"/>
                  </a:schemeClr>
                </a:solidFill>
              </a:rPr>
              <a:t>  As  Hg  Zn  Cr  Ni  </a:t>
            </a:r>
            <a:r>
              <a:rPr lang="en-US" sz="2800" dirty="0" err="1">
                <a:solidFill>
                  <a:schemeClr val="bg2">
                    <a:lumMod val="10000"/>
                  </a:schemeClr>
                </a:solidFill>
              </a:rPr>
              <a:t>Pb</a:t>
            </a:r>
            <a:r>
              <a:rPr lang="en-US" sz="2800" dirty="0">
                <a:solidFill>
                  <a:schemeClr val="bg2">
                    <a:lumMod val="10000"/>
                  </a:schemeClr>
                </a:solidFill>
              </a:rPr>
              <a:t>  Be</a:t>
            </a:r>
            <a:r>
              <a:rPr lang="fa-IR" sz="2800" dirty="0">
                <a:solidFill>
                  <a:schemeClr val="bg2">
                    <a:lumMod val="10000"/>
                  </a:schemeClr>
                </a:solidFill>
              </a:rPr>
              <a:t>در اثر فعاليت هاي كارخانه هايي نظير ذوب فلزات استخراج معادن، به كارگيري حشره كش ها، زباله هاي صنعتي و تردد خودروها به محيط منتشر و جذب خاك مي شوند.</a:t>
            </a:r>
          </a:p>
          <a:p>
            <a:pPr algn="r" rtl="1"/>
            <a:endParaRPr lang="fa-IR" sz="2400" dirty="0">
              <a:solidFill>
                <a:schemeClr val="bg2">
                  <a:lumMod val="10000"/>
                </a:schemeClr>
              </a:solidFill>
            </a:endParaRPr>
          </a:p>
          <a:p>
            <a:pPr algn="r" rtl="1">
              <a:buFont typeface="Wingdings" pitchFamily="2" charset="2"/>
              <a:buChar char="q"/>
            </a:pPr>
            <a:r>
              <a:rPr lang="fa-IR" sz="2800" b="1" dirty="0">
                <a:solidFill>
                  <a:srgbClr val="002060"/>
                </a:solidFill>
              </a:rPr>
              <a:t>آفت كش ها </a:t>
            </a:r>
          </a:p>
          <a:p>
            <a:pPr algn="r" rtl="1"/>
            <a:r>
              <a:rPr lang="fa-IR" sz="2800" dirty="0">
                <a:solidFill>
                  <a:schemeClr val="bg2">
                    <a:lumMod val="10000"/>
                  </a:schemeClr>
                </a:solidFill>
              </a:rPr>
              <a:t>آفت كش ها از طريق كاربرد مستقيم در خاك ،سمپاشي و نشت و ترسيب ذرات معلق هوا در خاك ،بقاياي گونه هاي گياهي و جذب سموم به وسيله موجودات زنده وارد محيط خاك شده و موجوبات آلودگي را فراهم مي كند.</a:t>
            </a:r>
            <a:r>
              <a:rPr lang="fa-IR" sz="2800" dirty="0"/>
              <a:t> </a:t>
            </a:r>
            <a:endParaRPr lang="fa-IR" sz="2800" b="1" dirty="0">
              <a:solidFill>
                <a:schemeClr val="bg2">
                  <a:lumMod val="10000"/>
                </a:schemeClr>
              </a:solidFill>
            </a:endParaRPr>
          </a:p>
          <a:p>
            <a:pPr algn="r" rtl="1"/>
            <a:endParaRPr lang="en-US" sz="2400" b="1" dirty="0">
              <a:solidFill>
                <a:schemeClr val="bg2">
                  <a:lumMod val="10000"/>
                </a:schemeClr>
              </a:solidFill>
            </a:endParaRPr>
          </a:p>
          <a:p>
            <a:pPr algn="r" rtl="1"/>
            <a:r>
              <a:rPr lang="fa-IR" sz="2400" dirty="0">
                <a:solidFill>
                  <a:schemeClr val="bg2">
                    <a:lumMod val="10000"/>
                  </a:schemeClr>
                </a:solidFill>
              </a:rPr>
              <a:t>  </a:t>
            </a:r>
            <a:endParaRPr lang="en-US" sz="2400" dirty="0">
              <a:solidFill>
                <a:schemeClr val="bg2">
                  <a:lumMod val="10000"/>
                </a:schemeClr>
              </a:solidFill>
            </a:endParaRPr>
          </a:p>
          <a:p>
            <a:pPr algn="r" rtl="1"/>
            <a:endParaRPr lang="en-US" sz="2400" dirty="0">
              <a:solidFill>
                <a:schemeClr val="bg2">
                  <a:lumMod val="10000"/>
                </a:schemeClr>
              </a:solidFill>
            </a:endParaRPr>
          </a:p>
        </p:txBody>
      </p:sp>
      <p:sp>
        <p:nvSpPr>
          <p:cNvPr id="3" name="Slide Number Placeholder 2"/>
          <p:cNvSpPr>
            <a:spLocks noGrp="1"/>
          </p:cNvSpPr>
          <p:nvPr>
            <p:ph type="sldNum" sz="quarter" idx="12"/>
          </p:nvPr>
        </p:nvSpPr>
        <p:spPr/>
        <p:txBody>
          <a:bodyPr/>
          <a:lstStyle/>
          <a:p>
            <a:fld id="{D1E5EB32-6B1B-466C-BEA5-94546623B620}" type="slidenum">
              <a:rPr lang="en-US" smtClean="0"/>
              <a:pPr/>
              <a:t>19</a:t>
            </a:fld>
            <a:endParaRPr lang="en-US"/>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1E5EB32-6B1B-466C-BEA5-94546623B620}" type="slidenum">
              <a:rPr lang="en-US" smtClean="0"/>
              <a:pPr/>
              <a:t>2</a:t>
            </a:fld>
            <a:endParaRPr lang="en-US"/>
          </a:p>
        </p:txBody>
      </p:sp>
      <p:sp>
        <p:nvSpPr>
          <p:cNvPr id="5" name="TextBox 4"/>
          <p:cNvSpPr txBox="1"/>
          <p:nvPr/>
        </p:nvSpPr>
        <p:spPr>
          <a:xfrm>
            <a:off x="179512" y="188640"/>
            <a:ext cx="8712968" cy="5909310"/>
          </a:xfrm>
          <a:prstGeom prst="rect">
            <a:avLst/>
          </a:prstGeom>
          <a:noFill/>
        </p:spPr>
        <p:txBody>
          <a:bodyPr wrap="square" rtlCol="0">
            <a:spAutoFit/>
          </a:bodyPr>
          <a:lstStyle/>
          <a:p>
            <a:pPr algn="r" rtl="1">
              <a:lnSpc>
                <a:spcPct val="150000"/>
              </a:lnSpc>
            </a:pPr>
            <a:r>
              <a:rPr lang="fa-IR" sz="2800" b="1" dirty="0"/>
              <a:t>موضوع چگونگي استفاده از زمين براي فعاليت هاي مختلف به عنوان يكي از مباحث مهم در برنامه ريزي ها مطرح مي باشد. امروزه جهت احداث انواع پروژه هاي عمراني مانند سدها نيروگاه ها بزرگراه ها بيمارستان ها مكان يابي شهرك ها مجتمع هاي تجاري و مسكوني آسمان خراش ها و ... همه نيازمند شناخت جنس و ساختار تشكيل دهنده زمين است. امروزه اهميت موضوع به قدري است كه حضور كارشناس زمين  شناس در شهرداري ها ومحيط زيست قطعي و اجتناب ناپذير است.ارزيابي ويژگي هاي زمين شناختي به عنوان پيش نياز براي طراحي موفق و اقتصادي كارهاي زميني وساختمان سازي مي باشد. </a:t>
            </a:r>
            <a:endParaRPr lang="en-US" sz="2800" b="1" dirty="0"/>
          </a:p>
        </p:txBody>
      </p:sp>
    </p:spTree>
  </p:cSld>
  <p:clrMapOvr>
    <a:masterClrMapping/>
  </p:clrMapOvr>
  <p:transition>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8964488" cy="2246769"/>
          </a:xfrm>
          <a:prstGeom prst="rect">
            <a:avLst/>
          </a:prstGeom>
        </p:spPr>
        <p:txBody>
          <a:bodyPr wrap="square">
            <a:spAutoFit/>
          </a:bodyPr>
          <a:lstStyle/>
          <a:p>
            <a:pPr algn="r" rtl="1"/>
            <a:r>
              <a:rPr lang="fa-IR" sz="2800" dirty="0"/>
              <a:t>ماهيت شيميايي آفت كش ها، نوع و جنس خاك ، ميزان مواد آلي ، ميزان رس (خاكهايي كه درصد رس آنها بيشتر است سموم رابيشتر در خود نگه مي دارد) ، اسيديته خاك ،يون هاي معدني ،درجه حرارت ،رطوبت خاك ،نوع پوشش گياهي ، ميزان شخم زدن خاك جز عواملي هستند كه در پايداري آفت كش ها درخاك نقش دارند. </a:t>
            </a:r>
            <a:endParaRPr lang="fa-IR" sz="2800" dirty="0">
              <a:solidFill>
                <a:schemeClr val="bg2">
                  <a:lumMod val="10000"/>
                </a:schemeClr>
              </a:solidFill>
            </a:endParaRPr>
          </a:p>
        </p:txBody>
      </p:sp>
      <p:sp>
        <p:nvSpPr>
          <p:cNvPr id="3" name="Rectangle 2"/>
          <p:cNvSpPr/>
          <p:nvPr/>
        </p:nvSpPr>
        <p:spPr>
          <a:xfrm>
            <a:off x="395536" y="2708920"/>
            <a:ext cx="8568952" cy="2677656"/>
          </a:xfrm>
          <a:prstGeom prst="rect">
            <a:avLst/>
          </a:prstGeom>
        </p:spPr>
        <p:txBody>
          <a:bodyPr wrap="square">
            <a:spAutoFit/>
          </a:bodyPr>
          <a:lstStyle/>
          <a:p>
            <a:pPr algn="r"/>
            <a:endParaRPr lang="fa-IR" sz="2800" dirty="0"/>
          </a:p>
          <a:p>
            <a:pPr algn="r" rtl="1">
              <a:buFont typeface="Wingdings" pitchFamily="2" charset="2"/>
              <a:buChar char="q"/>
            </a:pPr>
            <a:r>
              <a:rPr lang="fa-IR" sz="2800" b="1" dirty="0">
                <a:solidFill>
                  <a:srgbClr val="002060"/>
                </a:solidFill>
              </a:rPr>
              <a:t>كودهاي معدني</a:t>
            </a:r>
          </a:p>
          <a:p>
            <a:pPr algn="r" rtl="1"/>
            <a:r>
              <a:rPr lang="fa-IR" sz="2800" dirty="0"/>
              <a:t>استفاده بيش از حد و غيرعلمي از كودهاي معدني موجب تغيير در خصوصيات فيزيكي –شيميايي وبيولوژيكي خاك مي شود.باعث شوري خاك مي شوند. </a:t>
            </a:r>
            <a:r>
              <a:rPr lang="en-US" sz="2800" dirty="0"/>
              <a:t>PH</a:t>
            </a:r>
            <a:r>
              <a:rPr lang="fa-IR" sz="2800" dirty="0"/>
              <a:t> خاك را تحت تاثير قرار داده و باعث بروز مسموميت وكاهش عناصر جزئي مي شود.</a:t>
            </a:r>
          </a:p>
        </p:txBody>
      </p:sp>
      <p:sp>
        <p:nvSpPr>
          <p:cNvPr id="4" name="Slide Number Placeholder 3"/>
          <p:cNvSpPr>
            <a:spLocks noGrp="1"/>
          </p:cNvSpPr>
          <p:nvPr>
            <p:ph type="sldNum" sz="quarter" idx="12"/>
          </p:nvPr>
        </p:nvSpPr>
        <p:spPr/>
        <p:txBody>
          <a:bodyPr/>
          <a:lstStyle/>
          <a:p>
            <a:fld id="{D1E5EB32-6B1B-466C-BEA5-94546623B620}" type="slidenum">
              <a:rPr lang="en-US" smtClean="0"/>
              <a:pPr/>
              <a:t>20</a:t>
            </a:fld>
            <a:endParaRPr lang="en-US"/>
          </a:p>
        </p:txBody>
      </p:sp>
    </p:spTree>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548680"/>
            <a:ext cx="8136904" cy="369332"/>
          </a:xfrm>
          <a:prstGeom prst="rect">
            <a:avLst/>
          </a:prstGeom>
          <a:noFill/>
        </p:spPr>
        <p:txBody>
          <a:bodyPr wrap="square" rtlCol="0">
            <a:spAutoFit/>
          </a:bodyPr>
          <a:lstStyle/>
          <a:p>
            <a:pPr algn="r"/>
            <a:r>
              <a:rPr lang="fa-IR" dirty="0"/>
              <a:t> </a:t>
            </a:r>
            <a:endParaRPr lang="en-US" dirty="0"/>
          </a:p>
        </p:txBody>
      </p:sp>
      <p:sp>
        <p:nvSpPr>
          <p:cNvPr id="3" name="TextBox 2"/>
          <p:cNvSpPr txBox="1"/>
          <p:nvPr/>
        </p:nvSpPr>
        <p:spPr>
          <a:xfrm>
            <a:off x="0" y="0"/>
            <a:ext cx="8964488" cy="3847207"/>
          </a:xfrm>
          <a:prstGeom prst="rect">
            <a:avLst/>
          </a:prstGeom>
          <a:noFill/>
        </p:spPr>
        <p:txBody>
          <a:bodyPr wrap="square" rtlCol="0">
            <a:spAutoFit/>
          </a:bodyPr>
          <a:lstStyle/>
          <a:p>
            <a:pPr algn="r" rtl="1"/>
            <a:endParaRPr lang="fa-IR" sz="2800" dirty="0"/>
          </a:p>
          <a:p>
            <a:pPr algn="r" rtl="1">
              <a:buFont typeface="Wingdings" pitchFamily="2" charset="2"/>
              <a:buChar char="q"/>
            </a:pPr>
            <a:r>
              <a:rPr lang="fa-IR" sz="2800" dirty="0"/>
              <a:t> </a:t>
            </a:r>
            <a:r>
              <a:rPr lang="fa-IR" sz="2800" b="1" dirty="0">
                <a:solidFill>
                  <a:srgbClr val="002060"/>
                </a:solidFill>
              </a:rPr>
              <a:t>فضولات آلي  </a:t>
            </a:r>
          </a:p>
          <a:p>
            <a:pPr algn="r" rtl="1"/>
            <a:r>
              <a:rPr lang="fa-IR" sz="2800" dirty="0"/>
              <a:t>از طريق به كارگيري فضولات آلي به عنوان كود در زمين هاي كشاورزي ويا تخليه ودفن آنها در زمين هاي غيرزراعي ،امكان انتشار آلودگي هاي ناشي از اين فضولات فراهم مي گردد.(آلودگي آب هاي سطحي و زيرزميني و آلودگي ناشي از پخش ذرات فضولات آلي و انتقال بيماري ها از طريق موجودات ميكروبي موجود در فضولات صورت مي گيرد.)</a:t>
            </a:r>
          </a:p>
          <a:p>
            <a:pPr algn="r" rtl="1"/>
            <a:endParaRPr lang="fa-IR" sz="2400" dirty="0"/>
          </a:p>
          <a:p>
            <a:pPr algn="r"/>
            <a:endParaRPr lang="en-US" sz="2400" dirty="0"/>
          </a:p>
        </p:txBody>
      </p:sp>
      <p:sp>
        <p:nvSpPr>
          <p:cNvPr id="4" name="Rectangle 3"/>
          <p:cNvSpPr/>
          <p:nvPr/>
        </p:nvSpPr>
        <p:spPr>
          <a:xfrm>
            <a:off x="179512" y="3861048"/>
            <a:ext cx="8784976" cy="2677656"/>
          </a:xfrm>
          <a:prstGeom prst="rect">
            <a:avLst/>
          </a:prstGeom>
        </p:spPr>
        <p:txBody>
          <a:bodyPr wrap="square">
            <a:spAutoFit/>
          </a:bodyPr>
          <a:lstStyle/>
          <a:p>
            <a:pPr algn="r" rtl="1">
              <a:buFont typeface="Wingdings" pitchFamily="2" charset="2"/>
              <a:buChar char="q"/>
            </a:pPr>
            <a:r>
              <a:rPr lang="fa-IR" sz="2800" b="1" dirty="0">
                <a:solidFill>
                  <a:srgbClr val="002060"/>
                </a:solidFill>
                <a:latin typeface="Arial" pitchFamily="34" charset="0"/>
                <a:cs typeface="Arial" pitchFamily="34" charset="0"/>
              </a:rPr>
              <a:t>عوامل بيماري زا</a:t>
            </a:r>
          </a:p>
          <a:p>
            <a:pPr algn="r" rtl="1"/>
            <a:r>
              <a:rPr lang="fa-IR" sz="2800" dirty="0">
                <a:latin typeface="Arial" pitchFamily="34" charset="0"/>
                <a:cs typeface="Arial" pitchFamily="34" charset="0"/>
              </a:rPr>
              <a:t>عوامل بيماريزا نظيرباكتري ها از طريق خلل و منافذ موجود در خاك به طبقات پايين تر نفوذ مي نمايد. در صورتي كه اين امر مداوم باشد امكان آلوده شدن آب هاي زيرزميني وجود دارد. همچنين عوامل بيماريزا در خاك از طريق پخش وانتشار در هوا به صورت ذرات و نيز انتقال به آب هاي روان موجب آلوده شدن آنها مي شوند. </a:t>
            </a:r>
          </a:p>
        </p:txBody>
      </p:sp>
      <p:sp>
        <p:nvSpPr>
          <p:cNvPr id="5" name="Slide Number Placeholder 4"/>
          <p:cNvSpPr>
            <a:spLocks noGrp="1"/>
          </p:cNvSpPr>
          <p:nvPr>
            <p:ph type="sldNum" sz="quarter" idx="12"/>
          </p:nvPr>
        </p:nvSpPr>
        <p:spPr/>
        <p:txBody>
          <a:bodyPr/>
          <a:lstStyle/>
          <a:p>
            <a:fld id="{D1E5EB32-6B1B-466C-BEA5-94546623B620}" type="slidenum">
              <a:rPr lang="en-US" smtClean="0"/>
              <a:pPr/>
              <a:t>21</a:t>
            </a:fld>
            <a:endParaRPr lang="en-US"/>
          </a:p>
        </p:txBody>
      </p:sp>
    </p:spTree>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8640"/>
            <a:ext cx="8964488" cy="6124754"/>
          </a:xfrm>
          <a:prstGeom prst="rect">
            <a:avLst/>
          </a:prstGeom>
          <a:noFill/>
        </p:spPr>
        <p:txBody>
          <a:bodyPr wrap="square" rtlCol="0">
            <a:spAutoFit/>
          </a:bodyPr>
          <a:lstStyle/>
          <a:p>
            <a:pPr algn="r" rtl="1">
              <a:buFont typeface="Wingdings" pitchFamily="2" charset="2"/>
              <a:buChar char="q"/>
            </a:pPr>
            <a:r>
              <a:rPr lang="fa-IR" sz="2800" b="1" dirty="0">
                <a:solidFill>
                  <a:srgbClr val="002060"/>
                </a:solidFill>
                <a:latin typeface="Arial" pitchFamily="34" charset="0"/>
                <a:cs typeface="Arial" pitchFamily="34" charset="0"/>
              </a:rPr>
              <a:t>شوينده ها</a:t>
            </a:r>
          </a:p>
          <a:p>
            <a:pPr algn="r" rtl="1"/>
            <a:r>
              <a:rPr lang="fa-IR" sz="2800" dirty="0">
                <a:latin typeface="Arial" pitchFamily="34" charset="0"/>
                <a:cs typeface="Arial" pitchFamily="34" charset="0"/>
              </a:rPr>
              <a:t>ميزان نفوذ شوينده ها در خاك تابع جنس و ماهيت زمين است. موادي كه به عنوان پاك كننده ها به كار برده مي شوند بر روي نفوذپذيري خاك تاثير مي گذارند. هنگامي كه قابليت نفوذ خاك افزايش يابد امكان انتقال آلاينده هاي مختلف به لايه هاي پايين تر خاك ايجاد مي شود. با افزايش نفوذپذيري خاك ميكروارگانيسم هايي كه در شرايط عادي از لايه هاي خاك نمي توانند عبور نمايند به سطح پايين تر نفوذ نموده و موجوبات آلودگي آب هاي زيرزميني را فراهم مي آورند. </a:t>
            </a:r>
          </a:p>
          <a:p>
            <a:pPr algn="r" rtl="1">
              <a:buFont typeface="Wingdings" pitchFamily="2" charset="2"/>
              <a:buChar char="q"/>
            </a:pPr>
            <a:r>
              <a:rPr lang="fa-IR" sz="2800" b="1" dirty="0">
                <a:solidFill>
                  <a:srgbClr val="002060"/>
                </a:solidFill>
                <a:latin typeface="Arial" pitchFamily="34" charset="0"/>
                <a:cs typeface="Arial" pitchFamily="34" charset="0"/>
              </a:rPr>
              <a:t>منابع نفتي</a:t>
            </a:r>
          </a:p>
          <a:p>
            <a:pPr algn="r" rtl="1"/>
            <a:r>
              <a:rPr lang="fa-IR" sz="2800" dirty="0">
                <a:latin typeface="Arial" pitchFamily="34" charset="0"/>
                <a:cs typeface="Arial" pitchFamily="34" charset="0"/>
              </a:rPr>
              <a:t>مواد نفتی و مشتقات آن در اثرحمل و نقل یا ذخیره سازی موجب آلودگی خاک می شود.آلودگی خاک توسط مواد هیدروکربنه نفتی به شکل وسیع در اطراف تاسیسات وپالایشگاه ها و به شکل موضعی در مسیرهای انتقال این مواد قابل مشاهده است. علاوه بر انتشار مستقیم این آلاینده ها غبارات حاصل از سوخت گاز همراه نفت مواد سمی و مضری به خاک منطقه اضافه کند.</a:t>
            </a:r>
            <a:endParaRPr lang="en-US" sz="2800" b="1"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D1E5EB32-6B1B-466C-BEA5-94546623B620}" type="slidenum">
              <a:rPr lang="en-US" smtClean="0"/>
              <a:pPr/>
              <a:t>22</a:t>
            </a:fld>
            <a:endParaRPr lang="en-US"/>
          </a:p>
        </p:txBody>
      </p:sp>
    </p:spTree>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772816"/>
            <a:ext cx="8784976" cy="4401205"/>
          </a:xfrm>
          <a:prstGeom prst="rect">
            <a:avLst/>
          </a:prstGeom>
          <a:noFill/>
        </p:spPr>
        <p:txBody>
          <a:bodyPr wrap="square" rtlCol="0">
            <a:spAutoFit/>
          </a:bodyPr>
          <a:lstStyle/>
          <a:p>
            <a:pPr algn="r" rtl="1">
              <a:buFont typeface="Wingdings" pitchFamily="2" charset="2"/>
              <a:buChar char="q"/>
            </a:pPr>
            <a:r>
              <a:rPr lang="fa-IR" sz="2800" b="1" dirty="0">
                <a:solidFill>
                  <a:srgbClr val="002060"/>
                </a:solidFill>
              </a:rPr>
              <a:t>پسماند</a:t>
            </a:r>
          </a:p>
          <a:p>
            <a:pPr algn="r" rtl="1"/>
            <a:r>
              <a:rPr lang="fa-IR" sz="2800" dirty="0"/>
              <a:t>پسماندها شامل انواع بيمارستاني عادي صنعتي و هسته اي مي باشد كه هركدام به نوبه خود سهم به سزايي در آلودگي خاك دارند و يكي از مهم ترين منابع آلوده سازي خاك ها محسوب مي شود. زباله ها مي توانند به داخل زمين نفوذ كنند و منابع آبي را نيز آلوده كنند. يكي از مهم ترين و خطرناك ترين زباله هاي شهري زباله هاي بيمارستاني است كه بخشي از بافت بدن يك بيمار سوزن هاي آلوده به بيماري هاي خطرناك تيغ هاي جراحي بيماران  و.. كه همراه با صدها هزارتن زباله معمولي جمع آوري مي شود.  </a:t>
            </a:r>
            <a:endParaRPr lang="en-US" sz="2800" dirty="0"/>
          </a:p>
          <a:p>
            <a:pPr algn="r" rtl="1"/>
            <a:endParaRPr lang="fa-IR" sz="2800" dirty="0"/>
          </a:p>
        </p:txBody>
      </p:sp>
      <p:sp>
        <p:nvSpPr>
          <p:cNvPr id="4" name="Rectangle 3"/>
          <p:cNvSpPr/>
          <p:nvPr/>
        </p:nvSpPr>
        <p:spPr>
          <a:xfrm>
            <a:off x="467544" y="332656"/>
            <a:ext cx="8424936" cy="1384995"/>
          </a:xfrm>
          <a:prstGeom prst="rect">
            <a:avLst/>
          </a:prstGeom>
        </p:spPr>
        <p:txBody>
          <a:bodyPr wrap="square">
            <a:spAutoFit/>
          </a:bodyPr>
          <a:lstStyle/>
          <a:p>
            <a:pPr algn="r" rtl="1"/>
            <a:r>
              <a:rPr lang="fa-IR" sz="2800" dirty="0">
                <a:latin typeface="Arial" pitchFamily="34" charset="0"/>
                <a:cs typeface="Arial" pitchFamily="34" charset="0"/>
              </a:rPr>
              <a:t>هرچقدر مواد نفتي به عمق بيشتري از خاك نفوذ كند رفع آلودگي آن مشكل تر و هزينه آن چندين برابر خواهد بود.</a:t>
            </a:r>
            <a:r>
              <a:rPr lang="fa-IR" sz="2800" b="1" dirty="0">
                <a:latin typeface="Arial" pitchFamily="34" charset="0"/>
                <a:cs typeface="Arial" pitchFamily="34" charset="0"/>
              </a:rPr>
              <a:t>   </a:t>
            </a:r>
          </a:p>
          <a:p>
            <a:pPr algn="r" rtl="1"/>
            <a:r>
              <a:rPr lang="fa-IR" sz="2800" dirty="0">
                <a:latin typeface="Arial" pitchFamily="34" charset="0"/>
                <a:cs typeface="Arial" pitchFamily="34" charset="0"/>
              </a:rPr>
              <a:t>  </a:t>
            </a:r>
            <a:r>
              <a:rPr lang="fa-IR" sz="2800" b="1" dirty="0">
                <a:latin typeface="Arial" pitchFamily="34" charset="0"/>
                <a:cs typeface="Arial" pitchFamily="34" charset="0"/>
              </a:rPr>
              <a:t> </a:t>
            </a:r>
            <a:endParaRPr lang="en-US" sz="2800" b="1"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D1E5EB32-6B1B-466C-BEA5-94546623B620}" type="slidenum">
              <a:rPr lang="en-US" smtClean="0"/>
              <a:pPr/>
              <a:t>23</a:t>
            </a:fld>
            <a:endParaRPr lang="en-US"/>
          </a:p>
        </p:txBody>
      </p:sp>
    </p:spTree>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24</a:t>
            </a:fld>
            <a:endParaRPr lang="en-US"/>
          </a:p>
        </p:txBody>
      </p:sp>
      <p:sp>
        <p:nvSpPr>
          <p:cNvPr id="3" name="TextBox 2"/>
          <p:cNvSpPr txBox="1"/>
          <p:nvPr/>
        </p:nvSpPr>
        <p:spPr>
          <a:xfrm>
            <a:off x="251520" y="188640"/>
            <a:ext cx="8424936" cy="523220"/>
          </a:xfrm>
          <a:prstGeom prst="rect">
            <a:avLst/>
          </a:prstGeom>
          <a:noFill/>
        </p:spPr>
        <p:txBody>
          <a:bodyPr wrap="square" rtlCol="0">
            <a:spAutoFit/>
          </a:bodyPr>
          <a:lstStyle/>
          <a:p>
            <a:pPr algn="ctr"/>
            <a:r>
              <a:rPr lang="fa-IR" sz="2800" b="1" dirty="0">
                <a:solidFill>
                  <a:srgbClr val="002060"/>
                </a:solidFill>
              </a:rPr>
              <a:t> روش هاي پاك سازي خاك آلوده</a:t>
            </a:r>
          </a:p>
        </p:txBody>
      </p:sp>
      <p:sp>
        <p:nvSpPr>
          <p:cNvPr id="4" name="Rectangle 3"/>
          <p:cNvSpPr/>
          <p:nvPr/>
        </p:nvSpPr>
        <p:spPr>
          <a:xfrm>
            <a:off x="179512" y="1052736"/>
            <a:ext cx="8784976" cy="3970318"/>
          </a:xfrm>
          <a:prstGeom prst="rect">
            <a:avLst/>
          </a:prstGeom>
        </p:spPr>
        <p:txBody>
          <a:bodyPr wrap="square">
            <a:spAutoFit/>
          </a:bodyPr>
          <a:lstStyle/>
          <a:p>
            <a:pPr algn="r" rtl="1"/>
            <a:r>
              <a:rPr lang="fa-IR" sz="2800" dirty="0"/>
              <a:t>روش های فیزیکی</a:t>
            </a:r>
            <a:br>
              <a:rPr lang="fa-IR" sz="2800" dirty="0"/>
            </a:br>
            <a:r>
              <a:rPr lang="fa-IR" sz="2800" dirty="0"/>
              <a:t>- روش های شیمیایی</a:t>
            </a:r>
            <a:br>
              <a:rPr lang="fa-IR" sz="2800" dirty="0"/>
            </a:br>
            <a:r>
              <a:rPr lang="fa-IR" sz="2800" dirty="0"/>
              <a:t>- روش های بیولوژیکی</a:t>
            </a:r>
            <a:br>
              <a:rPr lang="fa-IR" sz="2800" dirty="0"/>
            </a:br>
            <a:r>
              <a:rPr lang="fa-IR" sz="2800" dirty="0"/>
              <a:t>- روش های حرارتی</a:t>
            </a:r>
          </a:p>
          <a:p>
            <a:pPr algn="r" rtl="1"/>
            <a:br>
              <a:rPr lang="fa-IR" sz="2800" dirty="0"/>
            </a:br>
            <a:r>
              <a:rPr lang="fa-IR" sz="2800" dirty="0"/>
              <a:t>هر یک از روش های فوق به دو صورت اجرا در محل(</a:t>
            </a:r>
            <a:r>
              <a:rPr lang="en-US" sz="2800" dirty="0" err="1"/>
              <a:t>insitu</a:t>
            </a:r>
            <a:r>
              <a:rPr lang="fa-IR" sz="2800" dirty="0"/>
              <a:t>)ويا خارج از محل (</a:t>
            </a:r>
            <a:r>
              <a:rPr lang="en-US" sz="2800" dirty="0"/>
              <a:t>Ex-Situ) </a:t>
            </a:r>
            <a:r>
              <a:rPr lang="fa-IR" sz="2800" dirty="0"/>
              <a:t>)قابل اجرا می باشد. انتخاب هر یک از این روش ها به عوامل متعددی چون نوع آلودگی، سن آلودگی، پراکندگی آلودگی، عرض و عمق خاك و ... بستگي دارد.</a:t>
            </a:r>
            <a:endParaRPr lang="en-US" sz="2800" dirty="0"/>
          </a:p>
        </p:txBody>
      </p:sp>
    </p:spTree>
  </p:cSld>
  <p:clrMapOvr>
    <a:masterClrMapping/>
  </p:clrMapOvr>
  <p:transition>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25</a:t>
            </a:fld>
            <a:endParaRPr lang="en-US"/>
          </a:p>
        </p:txBody>
      </p:sp>
      <p:sp>
        <p:nvSpPr>
          <p:cNvPr id="3" name="Rectangle 2"/>
          <p:cNvSpPr/>
          <p:nvPr/>
        </p:nvSpPr>
        <p:spPr>
          <a:xfrm>
            <a:off x="323528" y="404664"/>
            <a:ext cx="8568952" cy="5262979"/>
          </a:xfrm>
          <a:prstGeom prst="rect">
            <a:avLst/>
          </a:prstGeom>
        </p:spPr>
        <p:txBody>
          <a:bodyPr wrap="square">
            <a:spAutoFit/>
          </a:bodyPr>
          <a:lstStyle/>
          <a:p>
            <a:pPr algn="r" rtl="1">
              <a:lnSpc>
                <a:spcPct val="150000"/>
              </a:lnSpc>
            </a:pPr>
            <a:r>
              <a:rPr lang="fa-IR" sz="2800" b="1" dirty="0"/>
              <a:t>   زيست پالايي </a:t>
            </a:r>
            <a:r>
              <a:rPr lang="en-US" sz="2800" b="1" dirty="0"/>
              <a:t>Bioremediation)</a:t>
            </a:r>
            <a:r>
              <a:rPr lang="fa-IR" sz="2800" b="1" dirty="0"/>
              <a:t>)</a:t>
            </a:r>
            <a:br>
              <a:rPr lang="en-US" sz="2800" dirty="0"/>
            </a:br>
            <a:r>
              <a:rPr lang="fa-IR" sz="2800" dirty="0"/>
              <a:t>اصلاح بيولوژيكي يك تكنولوژي تصفيه است كه از فعاليت بيولوژيكي موجودات زنده براي كاهش غلظت يا سم‌زدايي از آلاينده‌ها استفاده مي‌كند. عموماً در اين فرآيند ميكروارگانيسم ها عمل تجزيه يا تغيير شكل تركيبات شيميايي در محيط را انجام مي‌دهند. اين نوع اصلاح زيستي به روش هاي متعددي انجام مي¬گيرد كه از آن جمله مي توان به استفاده از كرم هاي خاكي، كشت گياه و كمپوستينگ اشاره كرد. هزينه اين روش از ساير روشها كمتر اما مدت زمان اجرای پاکسازی طولانی تر مي باشد. </a:t>
            </a:r>
            <a:endParaRPr lang="en-US" sz="2800" dirty="0"/>
          </a:p>
        </p:txBody>
      </p:sp>
    </p:spTree>
  </p:cSld>
  <p:clrMapOvr>
    <a:masterClrMapping/>
  </p:clrMapOvr>
  <p:transition>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26</a:t>
            </a:fld>
            <a:endParaRPr lang="en-US"/>
          </a:p>
        </p:txBody>
      </p:sp>
      <p:sp>
        <p:nvSpPr>
          <p:cNvPr id="3" name="Rectangle 2"/>
          <p:cNvSpPr/>
          <p:nvPr/>
        </p:nvSpPr>
        <p:spPr>
          <a:xfrm>
            <a:off x="0" y="0"/>
            <a:ext cx="9144000" cy="6555641"/>
          </a:xfrm>
          <a:prstGeom prst="rect">
            <a:avLst/>
          </a:prstGeom>
        </p:spPr>
        <p:txBody>
          <a:bodyPr wrap="square">
            <a:spAutoFit/>
          </a:bodyPr>
          <a:lstStyle/>
          <a:p>
            <a:pPr algn="r" rtl="1">
              <a:lnSpc>
                <a:spcPct val="150000"/>
              </a:lnSpc>
            </a:pPr>
            <a:r>
              <a:rPr lang="fa-IR" sz="2800" b="1" dirty="0"/>
              <a:t>جاذب های نفتی </a:t>
            </a:r>
            <a:r>
              <a:rPr lang="en-US" sz="2800" b="1" dirty="0"/>
              <a:t>Oil Absorbents)</a:t>
            </a:r>
            <a:r>
              <a:rPr lang="fa-IR" sz="2800" b="1" dirty="0"/>
              <a:t>)</a:t>
            </a:r>
            <a:br>
              <a:rPr lang="en-US" sz="2800" dirty="0"/>
            </a:br>
            <a:r>
              <a:rPr lang="fa-IR" sz="2800" dirty="0"/>
              <a:t>بومها و جاذبهای نفتی صفحاتی هستند که به صورت فیزیکی نفت را جذب می نمایند. این صفحات یا پد ها روغن/نفت دوست بوده و آبگریز می باشند. لذا در مواقعی که حوادث ریزش و پاشش نفت اتفاق می افتد، مانند واژگون یا غرق شدن نفتکش ها یا تانکرهای حمل سوخت می توان در خشکی و دریا از این صفحات جاذب استفاده نمود. این صفحات و بوم ها حتی اگر در داخل دریا یا مخزن آب انداخته شوند، صرفاً تا 17 برابر وزن خود نفت را جذب کرده و روی آب می ایستند و آب را جذب نمی نمایند. پس از انجام عملیات پاکسازی خاک و آب، می توان این صفحات را جمع آوری نموده و نفت آنرا را در جای مناسب تخلیه نمود. این صفحات به دفعات قابل استفاده می باشند. </a:t>
            </a:r>
            <a:endParaRPr lang="en-US" sz="2800" dirty="0"/>
          </a:p>
        </p:txBody>
      </p:sp>
    </p:spTree>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27</a:t>
            </a:fld>
            <a:endParaRPr lang="en-US"/>
          </a:p>
        </p:txBody>
      </p:sp>
      <p:sp>
        <p:nvSpPr>
          <p:cNvPr id="3" name="Rectangle 2"/>
          <p:cNvSpPr/>
          <p:nvPr/>
        </p:nvSpPr>
        <p:spPr>
          <a:xfrm>
            <a:off x="467544" y="476672"/>
            <a:ext cx="8136904" cy="3970318"/>
          </a:xfrm>
          <a:prstGeom prst="rect">
            <a:avLst/>
          </a:prstGeom>
        </p:spPr>
        <p:txBody>
          <a:bodyPr wrap="square">
            <a:spAutoFit/>
          </a:bodyPr>
          <a:lstStyle/>
          <a:p>
            <a:pPr algn="r" rtl="1">
              <a:lnSpc>
                <a:spcPct val="150000"/>
              </a:lnSpc>
            </a:pPr>
            <a:r>
              <a:rPr lang="fa-IR" sz="2800" b="1" dirty="0"/>
              <a:t>خاكشويي  </a:t>
            </a:r>
            <a:r>
              <a:rPr lang="en-US" sz="2800" b="1" dirty="0"/>
              <a:t>soil washing/soil flushing)</a:t>
            </a:r>
            <a:r>
              <a:rPr lang="fa-IR" sz="2800" b="1" dirty="0"/>
              <a:t>)</a:t>
            </a:r>
            <a:br>
              <a:rPr lang="en-US" sz="2800" dirty="0"/>
            </a:br>
            <a:r>
              <a:rPr lang="fa-IR" sz="2800" dirty="0"/>
              <a:t>اين روش در دسته روش هاي فيزيكي-شيميايي قرار مي گيرد. اساس عملكرد اين روش تزريق حلال هاي شيميايي  </a:t>
            </a:r>
            <a:r>
              <a:rPr lang="en-US" sz="2800" dirty="0"/>
              <a:t>Surfactant) </a:t>
            </a:r>
            <a:r>
              <a:rPr lang="fa-IR" sz="2800" dirty="0"/>
              <a:t> )به داخل شبكه خاك و خروج آلاينده از فاز خاكي به فاز آبي مي باشد و  پساب خروجي در مرحله  بعد در سطح زمین مورد تصفيه قرار خواهد گرفت.(گازوئيل)</a:t>
            </a:r>
            <a:endParaRPr lang="en-US" sz="2800" dirty="0"/>
          </a:p>
        </p:txBody>
      </p:sp>
    </p:spTree>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28</a:t>
            </a:fld>
            <a:endParaRPr lang="en-US"/>
          </a:p>
        </p:txBody>
      </p:sp>
      <p:sp>
        <p:nvSpPr>
          <p:cNvPr id="3" name="Rectangle 2"/>
          <p:cNvSpPr/>
          <p:nvPr/>
        </p:nvSpPr>
        <p:spPr>
          <a:xfrm>
            <a:off x="827584" y="188640"/>
            <a:ext cx="7848872" cy="5262979"/>
          </a:xfrm>
          <a:prstGeom prst="rect">
            <a:avLst/>
          </a:prstGeom>
        </p:spPr>
        <p:txBody>
          <a:bodyPr wrap="square">
            <a:spAutoFit/>
          </a:bodyPr>
          <a:lstStyle/>
          <a:p>
            <a:pPr algn="r" rtl="1">
              <a:lnSpc>
                <a:spcPct val="150000"/>
              </a:lnSpc>
            </a:pPr>
            <a:r>
              <a:rPr lang="fa-IR" sz="2800" b="1" dirty="0"/>
              <a:t>معرف فنتون </a:t>
            </a:r>
            <a:r>
              <a:rPr lang="en-US" sz="2800" b="1" dirty="0"/>
              <a:t>Fenton Reagent)</a:t>
            </a:r>
            <a:r>
              <a:rPr lang="fa-IR" sz="2800" b="1" dirty="0"/>
              <a:t>)</a:t>
            </a:r>
            <a:br>
              <a:rPr lang="en-US" sz="2800" dirty="0"/>
            </a:br>
            <a:r>
              <a:rPr lang="fa-IR" sz="2800" dirty="0"/>
              <a:t>اساس عملكرد روش فنتون استفاده از پراكسيد هيدروژن و نمك هاي آهن </a:t>
            </a:r>
            <a:r>
              <a:rPr lang="en-US" sz="2800" dirty="0"/>
              <a:t>II </a:t>
            </a:r>
            <a:r>
              <a:rPr lang="fa-IR" sz="2800" dirty="0"/>
              <a:t>و </a:t>
            </a:r>
            <a:r>
              <a:rPr lang="en-US" sz="2800" dirty="0"/>
              <a:t>III </a:t>
            </a:r>
            <a:r>
              <a:rPr lang="fa-IR" sz="2800" dirty="0"/>
              <a:t>ظرفيتي مي باشد. اين روش از روش هاي شيميايي محسوب شده و بازدهي بالاتري نسبت به ساير روش ها به خصوص برای حذف هیدروکربنهای چند حلقه ای سنگین را دارد. در این روش، نمکهای آهن عملا نقش کاتالیزور را برای تولید یون هیدروکسیل ایفا می¬کنند. یونهای هیدروکسیل با حمله به آلاینده های سنگین آنها را تجزیه کرده و بی خطر می نمایند. </a:t>
            </a:r>
            <a:endParaRPr lang="en-US" sz="2800" dirty="0"/>
          </a:p>
        </p:txBody>
      </p:sp>
    </p:spTree>
  </p:cSld>
  <p:clrMapOvr>
    <a:masterClrMapping/>
  </p:clrMapOvr>
  <p:transition>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29</a:t>
            </a:fld>
            <a:endParaRPr lang="en-US"/>
          </a:p>
        </p:txBody>
      </p:sp>
      <p:sp>
        <p:nvSpPr>
          <p:cNvPr id="3" name="Title 2"/>
          <p:cNvSpPr txBox="1">
            <a:spLocks/>
          </p:cNvSpPr>
          <p:nvPr/>
        </p:nvSpPr>
        <p:spPr>
          <a:xfrm>
            <a:off x="395536" y="0"/>
            <a:ext cx="8229600" cy="838200"/>
          </a:xfrm>
          <a:prstGeom prst="rect">
            <a:avLst/>
          </a:prstGeom>
        </p:spPr>
        <p:txBody>
          <a:bodyPr>
            <a:noAutofit/>
          </a:bodyPr>
          <a:lstStyle/>
          <a:p>
            <a:pPr marL="0" marR="0" lvl="0" indent="0" algn="ctr" defTabSz="914400" rtl="1" eaLnBrk="1" fontAlgn="auto" latinLnBrk="0" hangingPunct="1">
              <a:lnSpc>
                <a:spcPct val="150000"/>
              </a:lnSpc>
              <a:spcBef>
                <a:spcPct val="0"/>
              </a:spcBef>
              <a:spcAft>
                <a:spcPts val="0"/>
              </a:spcAft>
              <a:buClrTx/>
              <a:buSzTx/>
              <a:buFontTx/>
              <a:buNone/>
              <a:tabLst/>
              <a:defRPr/>
            </a:pPr>
            <a:r>
              <a:rPr kumimoji="0" lang="fa-IR" altLang="zh-CN" sz="2800" b="1" i="0" u="none" strike="noStrike" kern="1200" cap="none" spc="0" normalizeH="0" baseline="0" noProof="0" dirty="0">
                <a:ln>
                  <a:noFill/>
                </a:ln>
                <a:solidFill>
                  <a:srgbClr val="002060"/>
                </a:solidFill>
                <a:effectLst/>
                <a:uLnTx/>
                <a:uFillTx/>
                <a:latin typeface="+mj-lt"/>
                <a:ea typeface="+mj-ea"/>
              </a:rPr>
              <a:t>فعالیت های موثر در خاک و محیط های زمینی  </a:t>
            </a:r>
            <a:br>
              <a:rPr kumimoji="0" lang="fa-IR" altLang="zh-CN" sz="2800" b="1" i="0" u="none" strike="noStrike" kern="1200" cap="none" spc="0" normalizeH="0" baseline="0" noProof="0" dirty="0">
                <a:ln>
                  <a:noFill/>
                </a:ln>
                <a:solidFill>
                  <a:srgbClr val="002060"/>
                </a:solidFill>
                <a:effectLst/>
                <a:uLnTx/>
                <a:uFillTx/>
                <a:latin typeface="+mj-lt"/>
                <a:ea typeface="+mj-ea"/>
              </a:rPr>
            </a:br>
            <a:endParaRPr kumimoji="0" lang="en-US" sz="2800" b="1" i="0" u="none" strike="noStrike" kern="1200" cap="none" spc="0" normalizeH="0" baseline="0" noProof="0" dirty="0">
              <a:ln>
                <a:noFill/>
              </a:ln>
              <a:solidFill>
                <a:srgbClr val="002060"/>
              </a:solidFill>
              <a:effectLst/>
              <a:uLnTx/>
              <a:uFillTx/>
              <a:latin typeface="+mj-lt"/>
              <a:ea typeface="+mj-ea"/>
            </a:endParaRPr>
          </a:p>
        </p:txBody>
      </p:sp>
      <p:sp>
        <p:nvSpPr>
          <p:cNvPr id="7" name="Content Placeholder 1"/>
          <p:cNvSpPr txBox="1">
            <a:spLocks/>
          </p:cNvSpPr>
          <p:nvPr/>
        </p:nvSpPr>
        <p:spPr>
          <a:xfrm>
            <a:off x="179512" y="692696"/>
            <a:ext cx="8784976" cy="4940300"/>
          </a:xfrm>
          <a:prstGeom prst="rect">
            <a:avLst/>
          </a:prstGeom>
        </p:spPr>
        <p:txBody>
          <a:bodyPr/>
          <a:lstStyle/>
          <a:p>
            <a:pPr marL="622300" lvl="0" indent="-514350" algn="just" rtl="1">
              <a:lnSpc>
                <a:spcPct val="150000"/>
              </a:lnSpc>
              <a:spcBef>
                <a:spcPct val="20000"/>
              </a:spcBef>
              <a:buFont typeface="Wingdings" pitchFamily="2" charset="2"/>
              <a:buChar char="§"/>
              <a:defRPr/>
            </a:pPr>
            <a:r>
              <a:rPr lang="fa-IR" sz="2800" dirty="0"/>
              <a:t>فعالیتهای مرتبط با ساخت و بهره برداری از نیروگاههای هسته ای، کارخانجات  تولید مواد شیمیایی ، تجهیزات دفن زباله وتانکهای ذخیره در نواحی زلزله خیز.</a:t>
            </a:r>
            <a:r>
              <a:rPr lang="fa-IR" altLang="zh-CN" sz="2800" dirty="0"/>
              <a:t> </a:t>
            </a:r>
          </a:p>
          <a:p>
            <a:pPr marL="622300" lvl="0" indent="-514350" algn="just" rtl="1">
              <a:lnSpc>
                <a:spcPct val="150000"/>
              </a:lnSpc>
              <a:spcBef>
                <a:spcPct val="20000"/>
              </a:spcBef>
              <a:buFont typeface="Wingdings" pitchFamily="2" charset="2"/>
              <a:buChar char="§"/>
              <a:defRPr/>
            </a:pPr>
            <a:r>
              <a:rPr lang="fa-IR" altLang="zh-CN" sz="2800" dirty="0"/>
              <a:t>افزايش سرعت فرسايش خاك در اثر رفت و آمد وسايل نقليه-جنگل زدايي و بوته كني در منطقه در مرحله ساختماني</a:t>
            </a:r>
          </a:p>
          <a:p>
            <a:pPr marL="622300" indent="-514350" algn="just" rtl="1">
              <a:lnSpc>
                <a:spcPct val="150000"/>
              </a:lnSpc>
              <a:spcBef>
                <a:spcPct val="20000"/>
              </a:spcBef>
              <a:buFont typeface="Wingdings" pitchFamily="2" charset="2"/>
              <a:buChar char="§"/>
              <a:defRPr/>
            </a:pPr>
            <a:r>
              <a:rPr lang="fa-IR" sz="2800" dirty="0"/>
              <a:t>آلودگي خاك به فاضلاب انساني طي مرحله ساختماني پروژه ها (سپتيك تانك ها و...)</a:t>
            </a:r>
          </a:p>
          <a:p>
            <a:pPr marL="622300" indent="-514350" algn="just" rtl="1">
              <a:lnSpc>
                <a:spcPct val="150000"/>
              </a:lnSpc>
              <a:spcBef>
                <a:spcPct val="20000"/>
              </a:spcBef>
              <a:buFont typeface="Wingdings" pitchFamily="2" charset="2"/>
              <a:buChar char="§"/>
              <a:defRPr/>
            </a:pPr>
            <a:endParaRPr lang="fa-IR" sz="2800" dirty="0"/>
          </a:p>
          <a:p>
            <a:pPr marL="622300" marR="0" lvl="0" indent="-514350" algn="just" defTabSz="914400" rtl="1" eaLnBrk="1" fontAlgn="auto" latinLnBrk="0" hangingPunct="1">
              <a:lnSpc>
                <a:spcPct val="150000"/>
              </a:lnSpc>
              <a:spcBef>
                <a:spcPct val="20000"/>
              </a:spcBef>
              <a:spcAft>
                <a:spcPts val="0"/>
              </a:spcAft>
              <a:buClrTx/>
              <a:buSzTx/>
              <a:buFont typeface="Wingdings" pitchFamily="2" charset="2"/>
              <a:buChar char="§"/>
              <a:tabLst/>
              <a:defRPr/>
            </a:pPr>
            <a:endParaRPr kumimoji="0" lang="fa-IR" altLang="zh-CN" sz="2800" i="0" u="none" strike="noStrike" kern="1200" cap="none" spc="0" normalizeH="0" baseline="0" noProof="0" dirty="0">
              <a:ln>
                <a:noFill/>
              </a:ln>
              <a:solidFill>
                <a:schemeClr val="tx1"/>
              </a:solidFill>
              <a:effectLst/>
              <a:uLnTx/>
              <a:uFillTx/>
            </a:endParaRPr>
          </a:p>
        </p:txBody>
      </p:sp>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1E5EB32-6B1B-466C-BEA5-94546623B620}" type="slidenum">
              <a:rPr lang="en-US" smtClean="0"/>
              <a:pPr/>
              <a:t>3</a:t>
            </a:fld>
            <a:endParaRPr lang="en-US"/>
          </a:p>
        </p:txBody>
      </p:sp>
      <p:sp>
        <p:nvSpPr>
          <p:cNvPr id="5" name="TextBox 4"/>
          <p:cNvSpPr txBox="1"/>
          <p:nvPr/>
        </p:nvSpPr>
        <p:spPr>
          <a:xfrm>
            <a:off x="179512" y="188640"/>
            <a:ext cx="8712968" cy="2893100"/>
          </a:xfrm>
          <a:prstGeom prst="rect">
            <a:avLst/>
          </a:prstGeom>
          <a:noFill/>
        </p:spPr>
        <p:txBody>
          <a:bodyPr wrap="square" rtlCol="0">
            <a:spAutoFit/>
          </a:bodyPr>
          <a:lstStyle/>
          <a:p>
            <a:pPr algn="r" rtl="1">
              <a:lnSpc>
                <a:spcPct val="150000"/>
              </a:lnSpc>
              <a:buFont typeface="Wingdings" pitchFamily="2" charset="2"/>
              <a:buChar char="Ø"/>
            </a:pPr>
            <a:r>
              <a:rPr lang="fa-IR" sz="2800" b="1" dirty="0"/>
              <a:t>زلزله</a:t>
            </a:r>
          </a:p>
          <a:p>
            <a:pPr algn="r" rtl="1"/>
            <a:r>
              <a:rPr lang="fa-IR" sz="2800" dirty="0"/>
              <a:t>افزايش فشار بيش از حد داخل سنگ ها وطبقات دروني زمين منجر به ايجاد شكستگي شده و دوقطعه سنگ در امتداد شكستگي  نسبت به يكديگر حركت مي كنند. انرژي آزاد شده ابتدامنجر به پيش لرزه هاي خفيف شده سپس باعث زمين لرزه اصلي مي شود.(لرزه ، پیش لرزه ، لرزه اصلی و پس لرزه مجموعا یک زمین لرزه را نشان می دهند)   </a:t>
            </a:r>
            <a:endParaRPr lang="en-US" sz="2800" dirty="0"/>
          </a:p>
        </p:txBody>
      </p:sp>
      <p:sp>
        <p:nvSpPr>
          <p:cNvPr id="6" name="Rectangle 5"/>
          <p:cNvSpPr/>
          <p:nvPr/>
        </p:nvSpPr>
        <p:spPr>
          <a:xfrm>
            <a:off x="359024" y="3284984"/>
            <a:ext cx="8533456" cy="2677656"/>
          </a:xfrm>
          <a:prstGeom prst="rect">
            <a:avLst/>
          </a:prstGeom>
        </p:spPr>
        <p:txBody>
          <a:bodyPr wrap="square">
            <a:spAutoFit/>
          </a:bodyPr>
          <a:lstStyle/>
          <a:p>
            <a:pPr algn="r" rtl="1">
              <a:buFont typeface="Wingdings" pitchFamily="2" charset="2"/>
              <a:buChar char="Ø"/>
            </a:pPr>
            <a:r>
              <a:rPr lang="fa-IR" sz="2800" b="1" dirty="0"/>
              <a:t>گسل</a:t>
            </a:r>
          </a:p>
          <a:p>
            <a:pPr algn="r" rtl="1"/>
            <a:r>
              <a:rPr lang="fa-IR" sz="2800" dirty="0"/>
              <a:t>گسل شکستگی در سنگ هایی است که پوسته زمین را تشکیل می دهند و سنگ ها از هر طرف به موازات آن حرکت می کنند و از هم دور می شوند. هر شکافی در زمین </a:t>
            </a:r>
            <a:r>
              <a:rPr lang="fa-IR" sz="2800" b="1" dirty="0"/>
              <a:t>گسل</a:t>
            </a:r>
            <a:r>
              <a:rPr lang="fa-IR" sz="2800" dirty="0"/>
              <a:t> نیست. آن چه که معرف یک گسل است حرکت سنگ در دو طرف آن است. موقعی که حرکت سنگ ناگهانی است انرژی آزاد شده موجب زلزله می شود.</a:t>
            </a:r>
            <a:endParaRPr lang="en-US" sz="2800" dirty="0"/>
          </a:p>
        </p:txBody>
      </p:sp>
    </p:spTree>
  </p:cSld>
  <p:clrMapOvr>
    <a:masterClrMapping/>
  </p:clrMapOvr>
  <p:transition>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30</a:t>
            </a:fld>
            <a:endParaRPr lang="en-US"/>
          </a:p>
        </p:txBody>
      </p:sp>
      <p:sp>
        <p:nvSpPr>
          <p:cNvPr id="3" name="Rectangle 2"/>
          <p:cNvSpPr/>
          <p:nvPr/>
        </p:nvSpPr>
        <p:spPr>
          <a:xfrm>
            <a:off x="395536" y="332656"/>
            <a:ext cx="8352928" cy="1951496"/>
          </a:xfrm>
          <a:prstGeom prst="rect">
            <a:avLst/>
          </a:prstGeom>
        </p:spPr>
        <p:txBody>
          <a:bodyPr wrap="square">
            <a:spAutoFit/>
          </a:bodyPr>
          <a:lstStyle/>
          <a:p>
            <a:pPr marL="622300" indent="-514350" algn="just" rtl="1">
              <a:lnSpc>
                <a:spcPct val="150000"/>
              </a:lnSpc>
              <a:spcBef>
                <a:spcPct val="20000"/>
              </a:spcBef>
              <a:buFont typeface="Wingdings" pitchFamily="2" charset="2"/>
              <a:buChar char="§"/>
              <a:defRPr/>
            </a:pPr>
            <a:r>
              <a:rPr lang="fa-IR" altLang="zh-CN" sz="2800" dirty="0"/>
              <a:t>رانش زمین ناشی از شیب پایدار نامناسب  که در اثر توسعه بی رویه بر روی نوع خاصی از  خاک در مناطق با ویژگی های توپوگرافی خاص ایجاد می شود. </a:t>
            </a:r>
          </a:p>
        </p:txBody>
      </p:sp>
      <p:sp>
        <p:nvSpPr>
          <p:cNvPr id="4" name="Rectangle 3"/>
          <p:cNvSpPr/>
          <p:nvPr/>
        </p:nvSpPr>
        <p:spPr>
          <a:xfrm>
            <a:off x="323528" y="2420888"/>
            <a:ext cx="8568952" cy="4875181"/>
          </a:xfrm>
          <a:prstGeom prst="rect">
            <a:avLst/>
          </a:prstGeom>
        </p:spPr>
        <p:txBody>
          <a:bodyPr wrap="square">
            <a:spAutoFit/>
          </a:bodyPr>
          <a:lstStyle/>
          <a:p>
            <a:pPr marL="566737" lvl="0" indent="-457200" algn="r" rtl="1">
              <a:lnSpc>
                <a:spcPct val="150000"/>
              </a:lnSpc>
              <a:spcBef>
                <a:spcPct val="20000"/>
              </a:spcBef>
              <a:buFont typeface="Wingdings" pitchFamily="2" charset="2"/>
              <a:buChar char="§"/>
              <a:defRPr/>
            </a:pPr>
            <a:r>
              <a:rPr lang="fa-IR" altLang="zh-CN" sz="2800" dirty="0"/>
              <a:t>خالی کردن معادن و استخراج ذغال سنگ و دیگر منابع معدنی در جاهایی که سطح زمین کاملا  از بین رفته یا جابجا شده است.</a:t>
            </a:r>
          </a:p>
          <a:p>
            <a:pPr marL="622300" lvl="0" indent="-514350" algn="just" rtl="1">
              <a:lnSpc>
                <a:spcPct val="150000"/>
              </a:lnSpc>
              <a:spcBef>
                <a:spcPct val="20000"/>
              </a:spcBef>
              <a:buFont typeface="Wingdings" pitchFamily="2" charset="2"/>
              <a:buChar char="§"/>
              <a:defRPr/>
            </a:pPr>
            <a:r>
              <a:rPr lang="fa-IR" altLang="zh-CN" sz="2800" dirty="0"/>
              <a:t>دفع پسماند در مراحل ساختماني و بهره برداري (توليد شيرابه و گازهاي آلوده)</a:t>
            </a:r>
            <a:r>
              <a:rPr lang="fa-IR" sz="2800" dirty="0">
                <a:cs typeface="B Nazanin" pitchFamily="2" charset="-78"/>
              </a:rPr>
              <a:t> پروژه های درگیر با خرید و فروش زمین هایی که احتمالا قبلا با زباله های خطرناک آلوده شده اند.</a:t>
            </a:r>
          </a:p>
          <a:p>
            <a:pPr marL="622300" lvl="0" indent="-514350" algn="just" rtl="1">
              <a:lnSpc>
                <a:spcPct val="150000"/>
              </a:lnSpc>
              <a:spcBef>
                <a:spcPct val="20000"/>
              </a:spcBef>
              <a:defRPr/>
            </a:pPr>
            <a:r>
              <a:rPr lang="fa-IR" sz="2800" dirty="0">
                <a:cs typeface="B Nazanin" pitchFamily="2" charset="-78"/>
              </a:rPr>
              <a:t>.</a:t>
            </a:r>
          </a:p>
          <a:p>
            <a:pPr marL="566737" lvl="0" indent="-457200" algn="r" rtl="1">
              <a:lnSpc>
                <a:spcPct val="150000"/>
              </a:lnSpc>
              <a:spcBef>
                <a:spcPct val="20000"/>
              </a:spcBef>
              <a:buFont typeface="Wingdings" pitchFamily="2" charset="2"/>
              <a:buChar char="§"/>
              <a:defRPr/>
            </a:pPr>
            <a:endParaRPr lang="fa-IR" altLang="zh-CN" sz="2800" dirty="0"/>
          </a:p>
        </p:txBody>
      </p:sp>
    </p:spTree>
  </p:cSld>
  <p:clrMapOvr>
    <a:masterClrMapping/>
  </p:clrMapOvr>
  <p:transition>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31</a:t>
            </a:fld>
            <a:endParaRPr lang="en-US"/>
          </a:p>
        </p:txBody>
      </p:sp>
      <p:sp>
        <p:nvSpPr>
          <p:cNvPr id="3" name="Content Placeholder 1"/>
          <p:cNvSpPr txBox="1">
            <a:spLocks/>
          </p:cNvSpPr>
          <p:nvPr/>
        </p:nvSpPr>
        <p:spPr>
          <a:xfrm>
            <a:off x="395536" y="332656"/>
            <a:ext cx="8568952" cy="5310212"/>
          </a:xfrm>
          <a:prstGeom prst="rect">
            <a:avLst/>
          </a:prstGeom>
        </p:spPr>
        <p:txBody>
          <a:bodyPr/>
          <a:lstStyle/>
          <a:p>
            <a:pPr marL="622300" marR="0" lvl="0" indent="-514350" algn="just" defTabSz="914400" rtl="1" eaLnBrk="1" fontAlgn="auto" latinLnBrk="0" hangingPunct="1">
              <a:lnSpc>
                <a:spcPct val="150000"/>
              </a:lnSpc>
              <a:spcBef>
                <a:spcPct val="20000"/>
              </a:spcBef>
              <a:spcAft>
                <a:spcPts val="0"/>
              </a:spcAft>
              <a:buClrTx/>
              <a:buSzTx/>
              <a:buFont typeface="Wingdings" pitchFamily="2" charset="2"/>
              <a:buChar char="§"/>
              <a:tabLst/>
              <a:defRPr/>
            </a:pPr>
            <a:r>
              <a:rPr kumimoji="0" lang="fa-IR" sz="2800" i="0" u="none" strike="noStrike" kern="1200" cap="none" spc="0" normalizeH="0" baseline="0" noProof="0" dirty="0">
                <a:ln>
                  <a:noFill/>
                </a:ln>
                <a:solidFill>
                  <a:schemeClr val="tx1"/>
                </a:solidFill>
                <a:effectLst/>
                <a:uLnTx/>
                <a:uFillTx/>
                <a:ea typeface="黑体" pitchFamily="49" charset="-122"/>
                <a:cs typeface="B Lotus" pitchFamily="2" charset="-78"/>
              </a:rPr>
              <a:t>پروژه هایی که شامل توسعه در امتداد نواحی ساحلی  است ، یعنی جایی که مشکلات فرسایشی ساحل ممکن است با اجرای پروژه افزایش یافته و یا ممکن است پروژه پیشنهادی را تحت تاثیر قرار دهد.</a:t>
            </a:r>
          </a:p>
          <a:p>
            <a:pPr marL="622300" marR="0" lvl="0" indent="-514350" algn="just" defTabSz="914400" rtl="1" eaLnBrk="1" fontAlgn="auto" latinLnBrk="0" hangingPunct="1">
              <a:lnSpc>
                <a:spcPct val="150000"/>
              </a:lnSpc>
              <a:spcBef>
                <a:spcPct val="20000"/>
              </a:spcBef>
              <a:spcAft>
                <a:spcPts val="0"/>
              </a:spcAft>
              <a:buClrTx/>
              <a:buSzTx/>
              <a:buFont typeface="Wingdings" pitchFamily="2" charset="2"/>
              <a:buChar char="§"/>
              <a:tabLst/>
              <a:defRPr/>
            </a:pPr>
            <a:r>
              <a:rPr kumimoji="0" lang="fa-IR" sz="2800" i="0" u="none" strike="noStrike" kern="1200" cap="none" spc="0" normalizeH="0" baseline="0" noProof="0" dirty="0">
                <a:ln>
                  <a:noFill/>
                </a:ln>
                <a:solidFill>
                  <a:schemeClr val="tx1"/>
                </a:solidFill>
                <a:effectLst/>
                <a:uLnTx/>
                <a:uFillTx/>
                <a:ea typeface="黑体" pitchFamily="49" charset="-122"/>
                <a:cs typeface="B Lotus" pitchFamily="2" charset="-78"/>
              </a:rPr>
              <a:t>پروژه های مرتبط با مجوزهای اجاره نمودن محل برای دام ها یا سایر مکان های استیجاری مرتبط با مصارف کشاورزی، در مکان هایی که فعالیت های بعدی می تواند منجر به تغییر ویژگی های خاک نظیر الگوی خوردگی و شیمی خاک شود.</a:t>
            </a:r>
            <a:endParaRPr kumimoji="0" lang="en-US" sz="2800" i="0" u="none" strike="noStrike" kern="1200" cap="none" spc="0" normalizeH="0" baseline="0" noProof="0" dirty="0">
              <a:ln>
                <a:noFill/>
              </a:ln>
              <a:solidFill>
                <a:schemeClr val="tx1"/>
              </a:solidFill>
              <a:effectLst/>
              <a:uLnTx/>
              <a:uFillTx/>
              <a:ea typeface="黑体" pitchFamily="49" charset="-122"/>
              <a:cs typeface="B Lotus" pitchFamily="2" charset="-78"/>
            </a:endParaRPr>
          </a:p>
        </p:txBody>
      </p:sp>
    </p:spTree>
  </p:cSld>
  <p:clrMapOvr>
    <a:masterClrMapping/>
  </p:clrMapOvr>
  <p:transition>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32</a:t>
            </a:fld>
            <a:endParaRPr lang="en-US"/>
          </a:p>
        </p:txBody>
      </p:sp>
      <p:sp>
        <p:nvSpPr>
          <p:cNvPr id="3" name="Content Placeholder 1"/>
          <p:cNvSpPr txBox="1">
            <a:spLocks/>
          </p:cNvSpPr>
          <p:nvPr/>
        </p:nvSpPr>
        <p:spPr>
          <a:xfrm>
            <a:off x="179512" y="404664"/>
            <a:ext cx="8712968" cy="5245100"/>
          </a:xfrm>
          <a:prstGeom prst="rect">
            <a:avLst/>
          </a:prstGeom>
        </p:spPr>
        <p:txBody>
          <a:bodyPr/>
          <a:lstStyle/>
          <a:p>
            <a:pPr marL="566737" marR="0" lvl="0" indent="-457200" algn="r" defTabSz="914400" rtl="1" eaLnBrk="1" fontAlgn="auto" latinLnBrk="0" hangingPunct="1">
              <a:lnSpc>
                <a:spcPct val="150000"/>
              </a:lnSpc>
              <a:spcBef>
                <a:spcPct val="20000"/>
              </a:spcBef>
              <a:spcAft>
                <a:spcPts val="0"/>
              </a:spcAft>
              <a:buClrTx/>
              <a:buSzTx/>
              <a:tabLst/>
              <a:defRPr/>
            </a:pPr>
            <a:endParaRPr kumimoji="0" lang="fa-IR" altLang="zh-CN" sz="2800" i="0" u="none" strike="noStrike" kern="1200" cap="none" spc="0" normalizeH="0" baseline="0" noProof="0" dirty="0">
              <a:ln>
                <a:noFill/>
              </a:ln>
              <a:solidFill>
                <a:schemeClr val="tx1"/>
              </a:solidFill>
              <a:effectLst/>
              <a:uLnTx/>
              <a:uFillTx/>
              <a:latin typeface="+mn-lt"/>
              <a:ea typeface="+mn-ea"/>
            </a:endParaRPr>
          </a:p>
          <a:p>
            <a:pPr marL="566737" marR="0" lvl="0" indent="-457200" algn="r" defTabSz="914400" rtl="1" eaLnBrk="1" fontAlgn="auto" latinLnBrk="0" hangingPunct="1">
              <a:lnSpc>
                <a:spcPct val="150000"/>
              </a:lnSpc>
              <a:spcBef>
                <a:spcPct val="20000"/>
              </a:spcBef>
              <a:spcAft>
                <a:spcPts val="0"/>
              </a:spcAft>
              <a:buClrTx/>
              <a:buSzTx/>
              <a:buFont typeface="Wingdings 3" pitchFamily="18" charset="2"/>
              <a:buNone/>
              <a:tabLst/>
              <a:defRPr/>
            </a:pPr>
            <a:endParaRPr kumimoji="0" lang="fa-IR" altLang="zh-CN" sz="2800" i="0" u="none" strike="noStrike" kern="1200" cap="none" spc="0" normalizeH="0" baseline="0" noProof="0" dirty="0">
              <a:ln>
                <a:noFill/>
              </a:ln>
              <a:solidFill>
                <a:schemeClr val="tx1"/>
              </a:solidFill>
              <a:effectLst/>
              <a:uLnTx/>
              <a:uFillTx/>
              <a:latin typeface="+mn-lt"/>
              <a:ea typeface="+mn-ea"/>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en-US" sz="3600" i="0" u="none" strike="noStrike" kern="1200" cap="none" spc="0" normalizeH="0" baseline="0" noProof="0" dirty="0">
              <a:ln>
                <a:noFill/>
              </a:ln>
              <a:solidFill>
                <a:schemeClr val="tx1"/>
              </a:solidFill>
              <a:effectLst/>
              <a:uLnTx/>
              <a:uFillTx/>
              <a:latin typeface="+mn-lt"/>
              <a:ea typeface="+mn-ea"/>
            </a:endParaRPr>
          </a:p>
        </p:txBody>
      </p:sp>
      <p:sp>
        <p:nvSpPr>
          <p:cNvPr id="4" name="Rectangle 3"/>
          <p:cNvSpPr/>
          <p:nvPr/>
        </p:nvSpPr>
        <p:spPr>
          <a:xfrm>
            <a:off x="395536" y="692696"/>
            <a:ext cx="8424936" cy="5607689"/>
          </a:xfrm>
          <a:prstGeom prst="rect">
            <a:avLst/>
          </a:prstGeom>
        </p:spPr>
        <p:txBody>
          <a:bodyPr wrap="square">
            <a:spAutoFit/>
          </a:bodyPr>
          <a:lstStyle/>
          <a:p>
            <a:pPr marL="622300" lvl="0" indent="-514350" algn="r" rtl="1">
              <a:lnSpc>
                <a:spcPct val="150000"/>
              </a:lnSpc>
              <a:spcBef>
                <a:spcPct val="20000"/>
              </a:spcBef>
              <a:buFont typeface="Wingdings" pitchFamily="2" charset="2"/>
              <a:buChar char="§"/>
              <a:defRPr/>
            </a:pPr>
            <a:r>
              <a:rPr lang="fa-IR" altLang="zh-CN" sz="2800" dirty="0"/>
              <a:t>پروژه هایی که در رابطه با فعالیت آموزشی ارتش هستند، عملیات این پروژه ها منجربه فشردگی مفرط خاک و فرسایش آن می شود.</a:t>
            </a:r>
          </a:p>
          <a:p>
            <a:pPr marL="622300" indent="-514350" algn="r" rtl="1">
              <a:lnSpc>
                <a:spcPct val="150000"/>
              </a:lnSpc>
              <a:spcBef>
                <a:spcPct val="20000"/>
              </a:spcBef>
              <a:buFont typeface="Wingdings" pitchFamily="2" charset="2"/>
              <a:buChar char="§"/>
              <a:defRPr/>
            </a:pPr>
            <a:r>
              <a:rPr lang="fa-IR" altLang="zh-CN" sz="2800" dirty="0"/>
              <a:t>پروژه هایی که بارانهای اسیدی را ایجاد می کند که بر روی ماهیت شیمیائی خاک و منابع زیر زمینی تاثیر می گذارد.</a:t>
            </a:r>
          </a:p>
          <a:p>
            <a:pPr marL="622300" lvl="0" indent="-514350" algn="r" rtl="1">
              <a:lnSpc>
                <a:spcPct val="150000"/>
              </a:lnSpc>
              <a:spcBef>
                <a:spcPct val="20000"/>
              </a:spcBef>
              <a:buFont typeface="Wingdings" pitchFamily="2" charset="2"/>
              <a:buChar char="§"/>
              <a:defRPr/>
            </a:pPr>
            <a:r>
              <a:rPr lang="fa-IR" sz="2800" dirty="0">
                <a:cs typeface="B Nazanin" pitchFamily="2" charset="-78"/>
              </a:rPr>
              <a:t>اثرات بالقوه خصوصیات خاک بر لوله های دفن شده که شامل کاهش مقاومت فیزیکی لوله ها در اثر خورندگی خاک می باشد.(يا بالعكس)</a:t>
            </a:r>
          </a:p>
          <a:p>
            <a:pPr marL="622300" indent="-514350" algn="r" rtl="1">
              <a:lnSpc>
                <a:spcPct val="150000"/>
              </a:lnSpc>
              <a:spcBef>
                <a:spcPct val="20000"/>
              </a:spcBef>
              <a:buFont typeface="Wingdings" pitchFamily="2" charset="2"/>
              <a:buChar char="§"/>
              <a:defRPr/>
            </a:pPr>
            <a:endParaRPr lang="fa-IR" altLang="zh-CN" sz="2800" dirty="0"/>
          </a:p>
          <a:p>
            <a:pPr marL="622300" lvl="0" indent="-514350" algn="r" rtl="1">
              <a:lnSpc>
                <a:spcPct val="150000"/>
              </a:lnSpc>
              <a:spcBef>
                <a:spcPct val="20000"/>
              </a:spcBef>
              <a:buFont typeface="Wingdings" pitchFamily="2" charset="2"/>
              <a:buChar char="§"/>
              <a:defRPr/>
            </a:pPr>
            <a:endParaRPr lang="fa-IR" altLang="zh-CN" sz="2800" dirty="0"/>
          </a:p>
        </p:txBody>
      </p:sp>
    </p:spTree>
  </p:cSld>
  <p:clrMapOvr>
    <a:masterClrMapping/>
  </p:clrMapOvr>
  <p:transition>
    <p:wipe/>
  </p:transition>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ame 1"/>
          <p:cNvSpPr/>
          <p:nvPr/>
        </p:nvSpPr>
        <p:spPr>
          <a:xfrm>
            <a:off x="899592" y="2132856"/>
            <a:ext cx="7632848" cy="2160240"/>
          </a:xfrm>
          <a:prstGeom prst="frame">
            <a:avLst/>
          </a:prstGeom>
          <a:solidFill>
            <a:schemeClr val="accent5">
              <a:lumMod val="60000"/>
              <a:lumOff val="40000"/>
            </a:schemeClr>
          </a:solidFill>
          <a:ln>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259632" y="2636912"/>
            <a:ext cx="6768752" cy="1200329"/>
          </a:xfrm>
          <a:prstGeom prst="rect">
            <a:avLst/>
          </a:prstGeom>
          <a:noFill/>
        </p:spPr>
        <p:txBody>
          <a:bodyPr wrap="square" rtlCol="0">
            <a:spAutoFit/>
          </a:bodyPr>
          <a:lstStyle/>
          <a:p>
            <a:pPr algn="ctr" rtl="1"/>
            <a:r>
              <a:rPr lang="en-US" sz="3600" b="1" dirty="0">
                <a:latin typeface="Aparajita" pitchFamily="34" charset="0"/>
                <a:cs typeface="Aparajita" pitchFamily="34" charset="0"/>
              </a:rPr>
              <a:t>Prediction And Assessment of Impacts On The Soil Environment</a:t>
            </a:r>
          </a:p>
        </p:txBody>
      </p:sp>
      <p:sp>
        <p:nvSpPr>
          <p:cNvPr id="7" name="Slide Number Placeholder 6"/>
          <p:cNvSpPr>
            <a:spLocks noGrp="1"/>
          </p:cNvSpPr>
          <p:nvPr>
            <p:ph type="sldNum" sz="quarter" idx="12"/>
          </p:nvPr>
        </p:nvSpPr>
        <p:spPr/>
        <p:txBody>
          <a:bodyPr/>
          <a:lstStyle/>
          <a:p>
            <a:fld id="{D1E5EB32-6B1B-466C-BEA5-94546623B620}" type="slidenum">
              <a:rPr lang="en-US" smtClean="0"/>
              <a:pPr/>
              <a:t>33</a:t>
            </a:fld>
            <a:endParaRPr 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2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14" dur="2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5"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Diagram 3"/>
          <p:cNvGraphicFramePr/>
          <p:nvPr/>
        </p:nvGraphicFramePr>
        <p:xfrm>
          <a:off x="467544" y="620688"/>
          <a:ext cx="8352928"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D1E5EB32-6B1B-466C-BEA5-94546623B620}" type="slidenum">
              <a:rPr lang="en-US" smtClean="0"/>
              <a:pPr/>
              <a:t>34</a:t>
            </a:fld>
            <a:endParaRPr 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1"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1">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Down Arrow 4"/>
          <p:cNvSpPr/>
          <p:nvPr/>
        </p:nvSpPr>
        <p:spPr>
          <a:xfrm>
            <a:off x="3491880" y="404664"/>
            <a:ext cx="1944216"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51520" y="260648"/>
            <a:ext cx="8568952" cy="5816977"/>
          </a:xfrm>
          <a:prstGeom prst="rect">
            <a:avLst/>
          </a:prstGeom>
          <a:noFill/>
        </p:spPr>
        <p:txBody>
          <a:bodyPr wrap="square" rtlCol="0">
            <a:spAutoFit/>
          </a:bodyPr>
          <a:lstStyle/>
          <a:p>
            <a:pPr lvl="0" algn="ctr">
              <a:lnSpc>
                <a:spcPct val="150000"/>
              </a:lnSpc>
            </a:pPr>
            <a:r>
              <a:rPr lang="en-US" sz="2800" b="1" dirty="0">
                <a:latin typeface="Swis721 Lt BT" pitchFamily="34" charset="0"/>
                <a:cs typeface="Arial" pitchFamily="34" charset="0"/>
              </a:rPr>
              <a:t>Step 1</a:t>
            </a:r>
          </a:p>
          <a:p>
            <a:pPr algn="ctr">
              <a:lnSpc>
                <a:spcPct val="150000"/>
              </a:lnSpc>
              <a:buClr>
                <a:schemeClr val="tx2">
                  <a:lumMod val="50000"/>
                </a:schemeClr>
              </a:buClr>
              <a:buSzPct val="108000"/>
              <a:buFont typeface="Wingdings" pitchFamily="2" charset="2"/>
              <a:buChar char="§"/>
            </a:pPr>
            <a:r>
              <a:rPr lang="en-US" sz="2800" b="1" dirty="0">
                <a:latin typeface="Swis721 Lt BT" pitchFamily="34" charset="0"/>
                <a:cs typeface="Arial" pitchFamily="34" charset="0"/>
              </a:rPr>
              <a:t> Consider what types of soil or geological disturbances might be associated with the construction and operation phases of the proposed  project  and  what  quantities  of potential  soil  contaminants  are  expected  to occur. </a:t>
            </a:r>
          </a:p>
          <a:p>
            <a:pPr algn="ctr">
              <a:lnSpc>
                <a:spcPct val="150000"/>
              </a:lnSpc>
              <a:buFont typeface="Arial" pitchFamily="34" charset="0"/>
              <a:buChar char="•"/>
            </a:pPr>
            <a:r>
              <a:rPr lang="en-US" sz="2400" b="1" dirty="0">
                <a:latin typeface="Swis721 Lt BT" pitchFamily="34" charset="0"/>
              </a:rPr>
              <a:t>Consider relevant case studies and their typical impacts</a:t>
            </a:r>
          </a:p>
          <a:p>
            <a:pPr algn="ctr">
              <a:lnSpc>
                <a:spcPct val="150000"/>
              </a:lnSpc>
              <a:buFont typeface="Arial" pitchFamily="34" charset="0"/>
              <a:buChar char="•"/>
            </a:pPr>
            <a:r>
              <a:rPr lang="en-US" sz="2400" b="1" dirty="0">
                <a:latin typeface="Swis721 Lt BT" pitchFamily="34" charset="0"/>
              </a:rPr>
              <a:t>“Impact trees” or “network”</a:t>
            </a:r>
          </a:p>
          <a:p>
            <a:pPr algn="ctr">
              <a:lnSpc>
                <a:spcPct val="150000"/>
              </a:lnSpc>
            </a:pPr>
            <a:endParaRPr lang="en-US" sz="3200" b="1" dirty="0">
              <a:latin typeface="Swis721 Lt BT" pitchFamily="34" charset="0"/>
              <a:cs typeface="Arial" pitchFamily="34" charset="0"/>
            </a:endParaRPr>
          </a:p>
        </p:txBody>
      </p:sp>
      <p:sp>
        <p:nvSpPr>
          <p:cNvPr id="8" name="Slide Number Placeholder 7"/>
          <p:cNvSpPr>
            <a:spLocks noGrp="1"/>
          </p:cNvSpPr>
          <p:nvPr>
            <p:ph type="sldNum" sz="quarter" idx="12"/>
          </p:nvPr>
        </p:nvSpPr>
        <p:spPr/>
        <p:txBody>
          <a:bodyPr/>
          <a:lstStyle/>
          <a:p>
            <a:fld id="{D1E5EB32-6B1B-466C-BEA5-94546623B620}" type="slidenum">
              <a:rPr lang="en-US" smtClean="0"/>
              <a:pPr/>
              <a:t>35</a:t>
            </a:fld>
            <a:endParaRPr lang="en-US"/>
          </a:p>
        </p:txBody>
      </p:sp>
    </p:spTree>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23528" y="620688"/>
            <a:ext cx="8280920" cy="369332"/>
          </a:xfrm>
          <a:prstGeom prst="rect">
            <a:avLst/>
          </a:prstGeom>
          <a:noFill/>
        </p:spPr>
        <p:txBody>
          <a:bodyPr wrap="square" rtlCol="0">
            <a:spAutoFit/>
          </a:bodyPr>
          <a:lstStyle/>
          <a:p>
            <a:endParaRPr lang="en-US" dirty="0"/>
          </a:p>
        </p:txBody>
      </p:sp>
      <p:sp>
        <p:nvSpPr>
          <p:cNvPr id="5" name="TextBox 4"/>
          <p:cNvSpPr txBox="1"/>
          <p:nvPr/>
        </p:nvSpPr>
        <p:spPr>
          <a:xfrm>
            <a:off x="179512" y="404664"/>
            <a:ext cx="8784976" cy="4339650"/>
          </a:xfrm>
          <a:prstGeom prst="rect">
            <a:avLst/>
          </a:prstGeom>
          <a:noFill/>
        </p:spPr>
        <p:txBody>
          <a:bodyPr wrap="square" rtlCol="0">
            <a:spAutoFit/>
          </a:bodyPr>
          <a:lstStyle/>
          <a:p>
            <a:pPr algn="ctr">
              <a:buFont typeface="Arial" pitchFamily="34" charset="0"/>
              <a:buChar char="•"/>
            </a:pPr>
            <a:endParaRPr lang="en-US" sz="2400" b="1" dirty="0">
              <a:latin typeface="Swis721 Lt BT" pitchFamily="34" charset="0"/>
            </a:endParaRPr>
          </a:p>
          <a:p>
            <a:pPr algn="ctr">
              <a:lnSpc>
                <a:spcPct val="150000"/>
              </a:lnSpc>
              <a:buFont typeface="Wingdings" pitchFamily="2" charset="2"/>
              <a:buChar char="§"/>
            </a:pPr>
            <a:r>
              <a:rPr lang="en-US" sz="2800" b="1" dirty="0">
                <a:latin typeface="Swis721 Lt BT" pitchFamily="34" charset="0"/>
              </a:rPr>
              <a:t> Regarding the identification of potential soil pollutants a list of the materials  to be utilized during the project and those materials which will require disposal  could be developed.  (a simple checklist of types and quantities of chemicals associated with each activity could be prepared and utilized) </a:t>
            </a:r>
            <a:endParaRPr lang="en-US" sz="3200" b="1" dirty="0">
              <a:latin typeface="Swis721 Lt BT" pitchFamily="34" charset="0"/>
            </a:endParaRPr>
          </a:p>
        </p:txBody>
      </p:sp>
      <p:sp>
        <p:nvSpPr>
          <p:cNvPr id="6" name="Slide Number Placeholder 5"/>
          <p:cNvSpPr>
            <a:spLocks noGrp="1"/>
          </p:cNvSpPr>
          <p:nvPr>
            <p:ph type="sldNum" sz="quarter" idx="12"/>
          </p:nvPr>
        </p:nvSpPr>
        <p:spPr/>
        <p:txBody>
          <a:bodyPr/>
          <a:lstStyle/>
          <a:p>
            <a:fld id="{D1E5EB32-6B1B-466C-BEA5-94546623B620}" type="slidenum">
              <a:rPr lang="en-US" smtClean="0"/>
              <a:pPr/>
              <a:t>36</a:t>
            </a:fld>
            <a:endParaRPr lang="en-US"/>
          </a:p>
        </p:txBody>
      </p:sp>
    </p:spTree>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539552" y="332656"/>
            <a:ext cx="8208912" cy="954107"/>
          </a:xfrm>
          <a:prstGeom prst="rect">
            <a:avLst/>
          </a:prstGeom>
          <a:noFill/>
        </p:spPr>
        <p:txBody>
          <a:bodyPr wrap="square" rtlCol="0">
            <a:spAutoFit/>
          </a:bodyPr>
          <a:lstStyle/>
          <a:p>
            <a:pPr algn="ctr" rtl="1"/>
            <a:r>
              <a:rPr lang="en-US" sz="2800" b="1" dirty="0">
                <a:latin typeface="Swis721 Lt BT" pitchFamily="34" charset="0"/>
              </a:rPr>
              <a:t>Step 2</a:t>
            </a:r>
          </a:p>
          <a:p>
            <a:pPr algn="ctr"/>
            <a:endParaRPr lang="en-US" sz="2800" dirty="0">
              <a:latin typeface="Swis721 Lt BT" pitchFamily="34" charset="0"/>
            </a:endParaRPr>
          </a:p>
        </p:txBody>
      </p:sp>
      <p:sp>
        <p:nvSpPr>
          <p:cNvPr id="4" name="TextBox 3"/>
          <p:cNvSpPr txBox="1"/>
          <p:nvPr/>
        </p:nvSpPr>
        <p:spPr>
          <a:xfrm>
            <a:off x="323528" y="836712"/>
            <a:ext cx="8496944" cy="5816977"/>
          </a:xfrm>
          <a:prstGeom prst="rect">
            <a:avLst/>
          </a:prstGeom>
          <a:noFill/>
        </p:spPr>
        <p:txBody>
          <a:bodyPr wrap="square" rtlCol="0">
            <a:spAutoFit/>
          </a:bodyPr>
          <a:lstStyle/>
          <a:p>
            <a:pPr algn="ctr">
              <a:lnSpc>
                <a:spcPct val="150000"/>
              </a:lnSpc>
              <a:buFont typeface="Wingdings" pitchFamily="2" charset="2"/>
              <a:buChar char="§"/>
            </a:pPr>
            <a:r>
              <a:rPr lang="en-US" sz="2800" b="1" dirty="0">
                <a:latin typeface="Swis721 Lt BT" pitchFamily="34" charset="0"/>
              </a:rPr>
              <a:t> Studying of information about existing geological  information in the project area and to a lesser degree on pertinent soil information.</a:t>
            </a:r>
          </a:p>
          <a:p>
            <a:pPr algn="ctr">
              <a:lnSpc>
                <a:spcPct val="150000"/>
              </a:lnSpc>
              <a:buFont typeface="Arial" pitchFamily="34" charset="0"/>
              <a:buChar char="•"/>
            </a:pPr>
            <a:r>
              <a:rPr lang="en-US" sz="2800" b="1" dirty="0">
                <a:latin typeface="Swis721 Lt BT" pitchFamily="34" charset="0"/>
              </a:rPr>
              <a:t> each state typically has its own geological survey which can serve as a valuable source of both soil and geological data for a given geographical area.</a:t>
            </a:r>
          </a:p>
          <a:p>
            <a:pPr algn="ctr">
              <a:lnSpc>
                <a:spcPct val="150000"/>
              </a:lnSpc>
            </a:pPr>
            <a:endParaRPr lang="en-US" sz="2800" b="1" dirty="0">
              <a:latin typeface="Swis721 Lt BT" pitchFamily="34" charset="0"/>
            </a:endParaRPr>
          </a:p>
          <a:p>
            <a:pPr algn="ctr">
              <a:lnSpc>
                <a:spcPct val="150000"/>
              </a:lnSpc>
              <a:buFont typeface="Arial" pitchFamily="34" charset="0"/>
              <a:buChar char="•"/>
            </a:pPr>
            <a:r>
              <a:rPr lang="en-US" sz="2400" b="1" dirty="0">
                <a:latin typeface="Swis721 Lt BT" pitchFamily="34" charset="0"/>
              </a:rPr>
              <a:t>Federal agencies – GIS-historical aerial photographs</a:t>
            </a:r>
          </a:p>
          <a:p>
            <a:pPr algn="ctr">
              <a:lnSpc>
                <a:spcPct val="150000"/>
              </a:lnSpc>
            </a:pPr>
            <a:r>
              <a:rPr lang="en-US" sz="2800" b="1" dirty="0">
                <a:latin typeface="Swis721 Lt BT" pitchFamily="34" charset="0"/>
              </a:rPr>
              <a:t> </a:t>
            </a:r>
          </a:p>
        </p:txBody>
      </p:sp>
      <p:sp>
        <p:nvSpPr>
          <p:cNvPr id="5" name="Slide Number Placeholder 4"/>
          <p:cNvSpPr>
            <a:spLocks noGrp="1"/>
          </p:cNvSpPr>
          <p:nvPr>
            <p:ph type="sldNum" sz="quarter" idx="12"/>
          </p:nvPr>
        </p:nvSpPr>
        <p:spPr/>
        <p:txBody>
          <a:bodyPr/>
          <a:lstStyle/>
          <a:p>
            <a:fld id="{D1E5EB32-6B1B-466C-BEA5-94546623B620}" type="slidenum">
              <a:rPr lang="en-US" smtClean="0"/>
              <a:pPr/>
              <a:t>37</a:t>
            </a:fld>
            <a:endParaRPr lang="en-US"/>
          </a:p>
        </p:txBody>
      </p:sp>
    </p:spTree>
  </p:cSld>
  <p:clrMapOvr>
    <a:masterClrMapping/>
  </p:clrMapOvr>
  <p:transition>
    <p:wip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95536" y="404664"/>
            <a:ext cx="8208912" cy="3970318"/>
          </a:xfrm>
          <a:prstGeom prst="rect">
            <a:avLst/>
          </a:prstGeom>
          <a:noFill/>
        </p:spPr>
        <p:txBody>
          <a:bodyPr wrap="square" rtlCol="0">
            <a:spAutoFit/>
          </a:bodyPr>
          <a:lstStyle/>
          <a:p>
            <a:pPr algn="ctr">
              <a:lnSpc>
                <a:spcPct val="150000"/>
              </a:lnSpc>
            </a:pPr>
            <a:r>
              <a:rPr lang="en-US" sz="2800" b="1" dirty="0">
                <a:latin typeface="Swis721 Lt BT" pitchFamily="34" charset="0"/>
              </a:rPr>
              <a:t>Step 3</a:t>
            </a:r>
          </a:p>
          <a:p>
            <a:pPr algn="ctr">
              <a:lnSpc>
                <a:spcPct val="150000"/>
              </a:lnSpc>
            </a:pPr>
            <a:endParaRPr lang="en-US" sz="2800" b="1" dirty="0">
              <a:latin typeface="Swis721 Lt BT" pitchFamily="34" charset="0"/>
            </a:endParaRPr>
          </a:p>
          <a:p>
            <a:pPr algn="ctr">
              <a:lnSpc>
                <a:spcPct val="150000"/>
              </a:lnSpc>
              <a:buFont typeface="Wingdings" pitchFamily="2" charset="2"/>
              <a:buChar char="§"/>
            </a:pPr>
            <a:r>
              <a:rPr lang="en-US" sz="2800" b="1" dirty="0">
                <a:latin typeface="Swis721 Lt BT" pitchFamily="34" charset="0"/>
              </a:rPr>
              <a:t>Land-use restrictions , soil quality standards and regulations are example s of institutional measures which can be used to determine significance and required mitigation measures.</a:t>
            </a:r>
          </a:p>
        </p:txBody>
      </p:sp>
      <p:sp>
        <p:nvSpPr>
          <p:cNvPr id="4" name="Slide Number Placeholder 3"/>
          <p:cNvSpPr>
            <a:spLocks noGrp="1"/>
          </p:cNvSpPr>
          <p:nvPr>
            <p:ph type="sldNum" sz="quarter" idx="12"/>
          </p:nvPr>
        </p:nvSpPr>
        <p:spPr/>
        <p:txBody>
          <a:bodyPr/>
          <a:lstStyle/>
          <a:p>
            <a:fld id="{D1E5EB32-6B1B-466C-BEA5-94546623B620}" type="slidenum">
              <a:rPr lang="en-US" smtClean="0"/>
              <a:pPr/>
              <a:t>38</a:t>
            </a:fld>
            <a:endParaRPr lang="en-US"/>
          </a:p>
        </p:txBody>
      </p:sp>
    </p:spTree>
  </p:cSld>
  <p:clrMapOvr>
    <a:masterClrMapping/>
  </p:clrMapOvr>
  <p:transition>
    <p:wip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23528" y="332656"/>
            <a:ext cx="8424936" cy="7201972"/>
          </a:xfrm>
          <a:prstGeom prst="rect">
            <a:avLst/>
          </a:prstGeom>
          <a:noFill/>
        </p:spPr>
        <p:txBody>
          <a:bodyPr wrap="square" rtlCol="0">
            <a:spAutoFit/>
          </a:bodyPr>
          <a:lstStyle/>
          <a:p>
            <a:pPr algn="ctr">
              <a:lnSpc>
                <a:spcPct val="150000"/>
              </a:lnSpc>
            </a:pPr>
            <a:r>
              <a:rPr lang="en-US" sz="2800" b="1" dirty="0">
                <a:latin typeface="Swis721 Lt BT" pitchFamily="34" charset="0"/>
              </a:rPr>
              <a:t>Step 4</a:t>
            </a:r>
          </a:p>
          <a:p>
            <a:pPr algn="ctr">
              <a:lnSpc>
                <a:spcPct val="150000"/>
              </a:lnSpc>
              <a:buFont typeface="Wingdings" pitchFamily="2" charset="2"/>
              <a:buChar char="§"/>
            </a:pPr>
            <a:r>
              <a:rPr lang="en-US" sz="2800" b="1" dirty="0">
                <a:latin typeface="Swis721 Lt BT" pitchFamily="34" charset="0"/>
              </a:rPr>
              <a:t>The prediction of the impacts of a project-activity on the soil  or conversely the potential  influence of the environment on a proposed project which can be approached  from three perspectives</a:t>
            </a:r>
          </a:p>
          <a:p>
            <a:pPr marL="514350" indent="-514350">
              <a:lnSpc>
                <a:spcPct val="150000"/>
              </a:lnSpc>
              <a:buFont typeface="+mj-lt"/>
              <a:buAutoNum type="arabicPeriod"/>
            </a:pPr>
            <a:r>
              <a:rPr lang="en-US" sz="2800" b="1" dirty="0">
                <a:latin typeface="Swis721 Lt BT" pitchFamily="34" charset="0"/>
              </a:rPr>
              <a:t>Qualitative           </a:t>
            </a:r>
          </a:p>
          <a:p>
            <a:pPr marL="514350" indent="-514350">
              <a:lnSpc>
                <a:spcPct val="150000"/>
              </a:lnSpc>
              <a:buFont typeface="+mj-lt"/>
              <a:buAutoNum type="arabicPeriod"/>
            </a:pPr>
            <a:r>
              <a:rPr lang="en-US" sz="2800" b="1" dirty="0">
                <a:latin typeface="Swis721 Lt BT" pitchFamily="34" charset="0"/>
              </a:rPr>
              <a:t>Simple quantitative </a:t>
            </a:r>
          </a:p>
          <a:p>
            <a:pPr marL="514350" indent="-514350">
              <a:lnSpc>
                <a:spcPct val="150000"/>
              </a:lnSpc>
              <a:buFont typeface="+mj-lt"/>
              <a:buAutoNum type="arabicPeriod"/>
            </a:pPr>
            <a:r>
              <a:rPr lang="en-US" sz="2800" b="1" dirty="0">
                <a:latin typeface="Swis721 Lt BT" pitchFamily="34" charset="0"/>
              </a:rPr>
              <a:t>Specific quantitative </a:t>
            </a:r>
          </a:p>
          <a:p>
            <a:pPr algn="ctr">
              <a:lnSpc>
                <a:spcPct val="150000"/>
              </a:lnSpc>
              <a:buFont typeface="Wingdings" pitchFamily="2" charset="2"/>
              <a:buChar char="§"/>
            </a:pPr>
            <a:endParaRPr lang="en-US" sz="2800" b="1" dirty="0">
              <a:latin typeface="Swis721 Lt BT" pitchFamily="34" charset="0"/>
            </a:endParaRPr>
          </a:p>
          <a:p>
            <a:pPr algn="ctr">
              <a:lnSpc>
                <a:spcPct val="150000"/>
              </a:lnSpc>
            </a:pPr>
            <a:endParaRPr lang="en-US" sz="2800" b="1" dirty="0">
              <a:latin typeface="Swis721 Lt BT" pitchFamily="34" charset="0"/>
            </a:endParaRPr>
          </a:p>
          <a:p>
            <a:pPr algn="ctr">
              <a:lnSpc>
                <a:spcPct val="150000"/>
              </a:lnSpc>
            </a:pPr>
            <a:endParaRPr lang="en-US" sz="2800" b="1" dirty="0">
              <a:latin typeface="Swis721 Lt BT" pitchFamily="34" charset="0"/>
            </a:endParaRPr>
          </a:p>
        </p:txBody>
      </p:sp>
      <p:sp>
        <p:nvSpPr>
          <p:cNvPr id="4" name="Slide Number Placeholder 3"/>
          <p:cNvSpPr>
            <a:spLocks noGrp="1"/>
          </p:cNvSpPr>
          <p:nvPr>
            <p:ph type="sldNum" sz="quarter" idx="12"/>
          </p:nvPr>
        </p:nvSpPr>
        <p:spPr/>
        <p:txBody>
          <a:bodyPr/>
          <a:lstStyle/>
          <a:p>
            <a:fld id="{D1E5EB32-6B1B-466C-BEA5-94546623B620}" type="slidenum">
              <a:rPr lang="en-US" smtClean="0"/>
              <a:pPr/>
              <a:t>39</a:t>
            </a:fld>
            <a:endParaRPr lang="en-US"/>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4</a:t>
            </a:fld>
            <a:endParaRPr lang="en-US"/>
          </a:p>
        </p:txBody>
      </p:sp>
      <p:sp>
        <p:nvSpPr>
          <p:cNvPr id="3" name="Rectangle 2"/>
          <p:cNvSpPr/>
          <p:nvPr/>
        </p:nvSpPr>
        <p:spPr>
          <a:xfrm>
            <a:off x="5076056" y="836712"/>
            <a:ext cx="3744416" cy="5262979"/>
          </a:xfrm>
          <a:prstGeom prst="rect">
            <a:avLst/>
          </a:prstGeom>
        </p:spPr>
        <p:txBody>
          <a:bodyPr wrap="square">
            <a:spAutoFit/>
          </a:bodyPr>
          <a:lstStyle/>
          <a:p>
            <a:pPr algn="r" rtl="1">
              <a:lnSpc>
                <a:spcPct val="150000"/>
              </a:lnSpc>
            </a:pPr>
            <a:r>
              <a:rPr lang="fa-IR" sz="2800" dirty="0"/>
              <a:t>رابطه گسل با زلزله رابطه ای دوطرفه است . وجود گسل های زیاد دریک منطقه موجب بروز زلزله است .زلزله گسل جدیدی را بوجود می آورد ودر نتیجه تعداد شکستها زیادتر شده وبه این ترتیب قابلیت زلزله در این منطقه افزایش می یابد. </a:t>
            </a:r>
            <a:endParaRPr lang="en-US" sz="2800" dirty="0"/>
          </a:p>
        </p:txBody>
      </p:sp>
      <p:sp>
        <p:nvSpPr>
          <p:cNvPr id="6146" name="AutoShape 2" descr="نتیجه تصویری برای ‪earthquake‬‏"/>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148" name="AutoShape 4" descr="نتیجه تصویری برای ‪earthquake‬‏"/>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5" descr="images.jpg"/>
          <p:cNvPicPr>
            <a:picLocks noChangeAspect="1"/>
          </p:cNvPicPr>
          <p:nvPr/>
        </p:nvPicPr>
        <p:blipFill>
          <a:blip r:embed="rId2" cstate="print"/>
          <a:stretch>
            <a:fillRect/>
          </a:stretch>
        </p:blipFill>
        <p:spPr>
          <a:xfrm>
            <a:off x="395536" y="1052736"/>
            <a:ext cx="4536504" cy="5328592"/>
          </a:xfrm>
          <a:prstGeom prst="rect">
            <a:avLst/>
          </a:prstGeom>
        </p:spPr>
      </p:pic>
    </p:spTree>
  </p:cSld>
  <p:clrMapOvr>
    <a:masterClrMapping/>
  </p:clrMapOvr>
  <p:transition>
    <p:wip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79512" y="260648"/>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67544" y="764704"/>
            <a:ext cx="8136904" cy="3257174"/>
          </a:xfrm>
          <a:prstGeom prst="rect">
            <a:avLst/>
          </a:prstGeom>
          <a:noFill/>
        </p:spPr>
        <p:txBody>
          <a:bodyPr wrap="square" rtlCol="0">
            <a:spAutoFit/>
          </a:bodyPr>
          <a:lstStyle/>
          <a:p>
            <a:pPr algn="ctr">
              <a:lnSpc>
                <a:spcPct val="150000"/>
              </a:lnSpc>
              <a:buFont typeface="Wingdings" pitchFamily="2" charset="2"/>
              <a:buChar char="§"/>
            </a:pPr>
            <a:r>
              <a:rPr lang="en-US" sz="2800" b="1" dirty="0">
                <a:latin typeface="Swis721 Lt BT" pitchFamily="34" charset="0"/>
              </a:rPr>
              <a:t> In general ,efforts should be made to quantify the anticipated impacts .However, in many cases this will be impossible and reliance must be given to qualitative techniques.  </a:t>
            </a:r>
          </a:p>
          <a:p>
            <a:pPr algn="ctr">
              <a:lnSpc>
                <a:spcPct val="150000"/>
              </a:lnSpc>
            </a:pPr>
            <a:endParaRPr lang="en-US" sz="2800" dirty="0"/>
          </a:p>
        </p:txBody>
      </p:sp>
      <p:sp>
        <p:nvSpPr>
          <p:cNvPr id="6" name="Slide Number Placeholder 5"/>
          <p:cNvSpPr>
            <a:spLocks noGrp="1"/>
          </p:cNvSpPr>
          <p:nvPr>
            <p:ph type="sldNum" sz="quarter" idx="12"/>
          </p:nvPr>
        </p:nvSpPr>
        <p:spPr/>
        <p:txBody>
          <a:bodyPr/>
          <a:lstStyle/>
          <a:p>
            <a:fld id="{D1E5EB32-6B1B-466C-BEA5-94546623B620}" type="slidenum">
              <a:rPr lang="en-US" smtClean="0"/>
              <a:pPr/>
              <a:t>40</a:t>
            </a:fld>
            <a:endParaRPr lang="en-US"/>
          </a:p>
        </p:txBody>
      </p:sp>
    </p:spTree>
  </p:cSld>
  <p:clrMapOvr>
    <a:masterClrMapping/>
  </p:clrMapOvr>
  <p:transition>
    <p:wip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D1E5EB32-6B1B-466C-BEA5-94546623B620}" type="slidenum">
              <a:rPr lang="en-US" smtClean="0"/>
              <a:pPr/>
              <a:t>41</a:t>
            </a:fld>
            <a:endParaRPr lang="en-US"/>
          </a:p>
        </p:txBody>
      </p:sp>
      <p:sp>
        <p:nvSpPr>
          <p:cNvPr id="4" name="TextBox 3"/>
          <p:cNvSpPr txBox="1"/>
          <p:nvPr/>
        </p:nvSpPr>
        <p:spPr>
          <a:xfrm>
            <a:off x="179512" y="188641"/>
            <a:ext cx="8712968" cy="11726287"/>
          </a:xfrm>
          <a:prstGeom prst="rect">
            <a:avLst/>
          </a:prstGeom>
          <a:noFill/>
        </p:spPr>
        <p:txBody>
          <a:bodyPr wrap="square" rtlCol="0">
            <a:spAutoFit/>
          </a:bodyPr>
          <a:lstStyle/>
          <a:p>
            <a:pPr algn="ctr">
              <a:lnSpc>
                <a:spcPct val="150000"/>
              </a:lnSpc>
            </a:pPr>
            <a:r>
              <a:rPr lang="en-US" sz="2800" b="1" dirty="0">
                <a:latin typeface="Swis721 Lt BT" pitchFamily="34" charset="0"/>
              </a:rPr>
              <a:t>Step 5</a:t>
            </a:r>
          </a:p>
          <a:p>
            <a:pPr algn="ctr">
              <a:lnSpc>
                <a:spcPct val="150000"/>
              </a:lnSpc>
              <a:buFont typeface="Wingdings" pitchFamily="2" charset="2"/>
              <a:buChar char="§"/>
            </a:pPr>
            <a:r>
              <a:rPr lang="en-US" sz="2800" b="1" dirty="0">
                <a:latin typeface="Swis721 Lt BT" pitchFamily="34" charset="0"/>
              </a:rPr>
              <a:t>Assessment of impact significance :</a:t>
            </a:r>
          </a:p>
          <a:p>
            <a:pPr marL="514350" indent="-514350" algn="ctr">
              <a:lnSpc>
                <a:spcPct val="150000"/>
              </a:lnSpc>
              <a:buFont typeface="+mj-lt"/>
              <a:buAutoNum type="arabicPeriod"/>
            </a:pPr>
            <a:r>
              <a:rPr lang="en-US" sz="2800" b="1" dirty="0">
                <a:latin typeface="Swis721 Lt BT" pitchFamily="34" charset="0"/>
              </a:rPr>
              <a:t>Considering the percentage and direction of change from existing conditions for a particular soil factor. </a:t>
            </a:r>
          </a:p>
          <a:p>
            <a:pPr marL="514350" indent="-514350" algn="ctr">
              <a:lnSpc>
                <a:spcPct val="150000"/>
              </a:lnSpc>
              <a:buFont typeface="+mj-lt"/>
              <a:buAutoNum type="arabicPeriod"/>
            </a:pPr>
            <a:r>
              <a:rPr lang="en-US" sz="2800" b="1" dirty="0">
                <a:latin typeface="Swis721 Lt BT" pitchFamily="34" charset="0"/>
              </a:rPr>
              <a:t>Applying  the provisions of pertinent federal ,state or local laws and  regulations related to the soil with-project conditions. in many cases these institutional requirements are used as a” yardstick”.</a:t>
            </a:r>
          </a:p>
          <a:p>
            <a:pPr marL="514350" indent="-514350" algn="ctr">
              <a:lnSpc>
                <a:spcPct val="150000"/>
              </a:lnSpc>
              <a:buFont typeface="+mj-lt"/>
              <a:buAutoNum type="arabicPeriod"/>
            </a:pPr>
            <a:endParaRPr lang="en-US" sz="2800" b="1" dirty="0">
              <a:latin typeface="Swis721 Lt BT" pitchFamily="34" charset="0"/>
            </a:endParaRPr>
          </a:p>
          <a:p>
            <a:pPr algn="ctr">
              <a:lnSpc>
                <a:spcPct val="150000"/>
              </a:lnSpc>
            </a:pPr>
            <a:endParaRPr lang="en-US" sz="2800" b="1" dirty="0">
              <a:latin typeface="Swis721 Lt BT" pitchFamily="34" charset="0"/>
            </a:endParaRPr>
          </a:p>
          <a:p>
            <a:pPr>
              <a:lnSpc>
                <a:spcPct val="150000"/>
              </a:lnSpc>
            </a:pPr>
            <a:r>
              <a:rPr lang="en-US" sz="2800" b="1" dirty="0">
                <a:latin typeface="Swis721 Lt BT" pitchFamily="34" charset="0"/>
              </a:rPr>
              <a:t> </a:t>
            </a:r>
          </a:p>
          <a:p>
            <a:pPr algn="ctr">
              <a:lnSpc>
                <a:spcPct val="150000"/>
              </a:lnSpc>
            </a:pPr>
            <a:endParaRPr lang="en-US" sz="2800" b="1" dirty="0">
              <a:latin typeface="Swis721 Lt BT" pitchFamily="34" charset="0"/>
            </a:endParaRPr>
          </a:p>
          <a:p>
            <a:pPr algn="ctr">
              <a:lnSpc>
                <a:spcPct val="150000"/>
              </a:lnSpc>
            </a:pPr>
            <a:endParaRPr lang="en-US" sz="2800" b="1" dirty="0">
              <a:latin typeface="Swis721 Lt BT" pitchFamily="34" charset="0"/>
            </a:endParaRPr>
          </a:p>
          <a:p>
            <a:pPr algn="ctr">
              <a:lnSpc>
                <a:spcPct val="150000"/>
              </a:lnSpc>
            </a:pPr>
            <a:endParaRPr lang="en-US" sz="2800" dirty="0">
              <a:latin typeface="Swis721 Lt BT" pitchFamily="34" charset="0"/>
            </a:endParaRPr>
          </a:p>
          <a:p>
            <a:pPr algn="ctr">
              <a:lnSpc>
                <a:spcPct val="150000"/>
              </a:lnSpc>
            </a:pPr>
            <a:endParaRPr lang="en-US" sz="2800" b="1" dirty="0">
              <a:latin typeface="Swis721 Lt BT" pitchFamily="34" charset="0"/>
            </a:endParaRPr>
          </a:p>
          <a:p>
            <a:pPr algn="ctr">
              <a:lnSpc>
                <a:spcPct val="150000"/>
              </a:lnSpc>
            </a:pPr>
            <a:endParaRPr lang="en-US" sz="2800" b="1" dirty="0">
              <a:latin typeface="Swis721 Lt BT" pitchFamily="34" charset="0"/>
            </a:endParaRPr>
          </a:p>
          <a:p>
            <a:pPr algn="ctr">
              <a:lnSpc>
                <a:spcPct val="150000"/>
              </a:lnSpc>
            </a:pPr>
            <a:endParaRPr lang="en-US" sz="2800" b="1" dirty="0">
              <a:latin typeface="Swis721 Lt BT" pitchFamily="34" charset="0"/>
            </a:endParaRPr>
          </a:p>
        </p:txBody>
      </p:sp>
    </p:spTree>
  </p:cSld>
  <p:clrMapOvr>
    <a:masterClrMapping/>
  </p:clrMapOvr>
  <p:transition>
    <p:wip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D1E5EB32-6B1B-466C-BEA5-94546623B620}" type="slidenum">
              <a:rPr lang="en-US" smtClean="0"/>
              <a:pPr/>
              <a:t>42</a:t>
            </a:fld>
            <a:endParaRPr lang="en-US"/>
          </a:p>
        </p:txBody>
      </p:sp>
      <p:sp>
        <p:nvSpPr>
          <p:cNvPr id="5" name="TextBox 4"/>
          <p:cNvSpPr txBox="1"/>
          <p:nvPr/>
        </p:nvSpPr>
        <p:spPr>
          <a:xfrm>
            <a:off x="251520" y="476672"/>
            <a:ext cx="8496944" cy="1954509"/>
          </a:xfrm>
          <a:prstGeom prst="rect">
            <a:avLst/>
          </a:prstGeom>
          <a:noFill/>
        </p:spPr>
        <p:txBody>
          <a:bodyPr wrap="square" rtlCol="0">
            <a:spAutoFit/>
          </a:bodyPr>
          <a:lstStyle/>
          <a:p>
            <a:pPr marL="342900" indent="-342900" algn="ctr">
              <a:lnSpc>
                <a:spcPct val="150000"/>
              </a:lnSpc>
              <a:buFont typeface="+mj-lt"/>
              <a:buAutoNum type="arabicPeriod" startAt="2"/>
            </a:pPr>
            <a:endParaRPr lang="en-US" sz="2800" b="1" dirty="0">
              <a:latin typeface="Swis721 Lt BT" pitchFamily="34" charset="0"/>
            </a:endParaRPr>
          </a:p>
          <a:p>
            <a:pPr marL="342900" indent="-342900" algn="ctr">
              <a:lnSpc>
                <a:spcPct val="150000"/>
              </a:lnSpc>
            </a:pPr>
            <a:r>
              <a:rPr lang="en-US" sz="2800" b="1" dirty="0">
                <a:latin typeface="Swis721 Lt BT" pitchFamily="34" charset="0"/>
              </a:rPr>
              <a:t>3.Another approach for interpreting anticipated changes relies upon professional judgment</a:t>
            </a:r>
          </a:p>
        </p:txBody>
      </p:sp>
    </p:spTree>
  </p:cSld>
  <p:clrMapOvr>
    <a:masterClrMapping/>
  </p:clrMapOvr>
  <p:transition>
    <p:wip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D1E5EB32-6B1B-466C-BEA5-94546623B620}" type="slidenum">
              <a:rPr lang="en-US" smtClean="0"/>
              <a:pPr/>
              <a:t>43</a:t>
            </a:fld>
            <a:endParaRPr lang="en-US"/>
          </a:p>
        </p:txBody>
      </p:sp>
      <p:sp>
        <p:nvSpPr>
          <p:cNvPr id="4" name="TextBox 3"/>
          <p:cNvSpPr txBox="1"/>
          <p:nvPr/>
        </p:nvSpPr>
        <p:spPr>
          <a:xfrm>
            <a:off x="395536" y="548680"/>
            <a:ext cx="8280920" cy="5262979"/>
          </a:xfrm>
          <a:prstGeom prst="rect">
            <a:avLst/>
          </a:prstGeom>
          <a:noFill/>
        </p:spPr>
        <p:txBody>
          <a:bodyPr wrap="square" rtlCol="0">
            <a:spAutoFit/>
          </a:bodyPr>
          <a:lstStyle/>
          <a:p>
            <a:pPr algn="ctr"/>
            <a:r>
              <a:rPr lang="en-US" sz="2800" b="1" dirty="0">
                <a:latin typeface="Swis721 Lt BT" pitchFamily="34" charset="0"/>
              </a:rPr>
              <a:t>Step 6</a:t>
            </a:r>
          </a:p>
          <a:p>
            <a:pPr algn="ctr"/>
            <a:endParaRPr lang="en-US" sz="2800" b="1" dirty="0">
              <a:latin typeface="Swis721 Lt BT" pitchFamily="34" charset="0"/>
            </a:endParaRPr>
          </a:p>
          <a:p>
            <a:pPr algn="ctr">
              <a:buFont typeface="Wingdings" pitchFamily="2" charset="2"/>
              <a:buChar char="§"/>
            </a:pPr>
            <a:r>
              <a:rPr lang="en-US" sz="2800" b="1" dirty="0">
                <a:latin typeface="Swis721 Lt BT" pitchFamily="34" charset="0"/>
              </a:rPr>
              <a:t>The final step in this methodology is to consider and adopt pertinent mitigation measures for negative impacts as appropriate .</a:t>
            </a:r>
          </a:p>
          <a:p>
            <a:pPr algn="ctr"/>
            <a:r>
              <a:rPr lang="en-US" sz="2800" b="1" dirty="0">
                <a:latin typeface="Swis721 Lt BT" pitchFamily="34" charset="0"/>
              </a:rPr>
              <a:t>The following measures can be considered:</a:t>
            </a:r>
          </a:p>
          <a:p>
            <a:pPr algn="ctr"/>
            <a:endParaRPr lang="en-US" sz="2800" b="1" dirty="0">
              <a:latin typeface="Swis721 Lt BT" pitchFamily="34" charset="0"/>
            </a:endParaRPr>
          </a:p>
          <a:p>
            <a:pPr algn="ctr">
              <a:buFont typeface="Arial" pitchFamily="34" charset="0"/>
              <a:buChar char="•"/>
            </a:pPr>
            <a:r>
              <a:rPr lang="en-US" sz="2800" b="1" dirty="0">
                <a:latin typeface="Swis721 Lt BT" pitchFamily="34" charset="0"/>
              </a:rPr>
              <a:t> Use of techniques to decrease soil erosion during either the construction or operational phase of a project .examples of such techniques include planting rapidly </a:t>
            </a:r>
            <a:r>
              <a:rPr lang="en-US" sz="2800" b="1">
                <a:latin typeface="Swis721 Lt BT" pitchFamily="34" charset="0"/>
              </a:rPr>
              <a:t>growing vegetation.</a:t>
            </a:r>
            <a:endParaRPr lang="en-US" sz="2800" b="1" dirty="0">
              <a:latin typeface="Swis721 Lt BT" pitchFamily="34" charset="0"/>
            </a:endParaRPr>
          </a:p>
          <a:p>
            <a:pPr algn="ctr"/>
            <a:r>
              <a:rPr lang="en-US" sz="2800" b="1" dirty="0">
                <a:latin typeface="Swis721 Lt BT" pitchFamily="34" charset="0"/>
              </a:rPr>
              <a:t>  </a:t>
            </a:r>
          </a:p>
        </p:txBody>
      </p:sp>
    </p:spTree>
  </p:cSld>
  <p:clrMapOvr>
    <a:masterClrMapping/>
  </p:clrMapOvr>
  <p:transition>
    <p:wip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79512" y="188640"/>
            <a:ext cx="8784976" cy="648072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D1E5EB32-6B1B-466C-BEA5-94546623B620}" type="slidenum">
              <a:rPr lang="en-US" smtClean="0"/>
              <a:pPr/>
              <a:t>44</a:t>
            </a:fld>
            <a:endParaRPr lang="en-US"/>
          </a:p>
        </p:txBody>
      </p:sp>
      <p:sp>
        <p:nvSpPr>
          <p:cNvPr id="4" name="TextBox 3"/>
          <p:cNvSpPr txBox="1"/>
          <p:nvPr/>
        </p:nvSpPr>
        <p:spPr>
          <a:xfrm>
            <a:off x="251520" y="188640"/>
            <a:ext cx="8712968" cy="6555641"/>
          </a:xfrm>
          <a:prstGeom prst="rect">
            <a:avLst/>
          </a:prstGeom>
          <a:noFill/>
        </p:spPr>
        <p:txBody>
          <a:bodyPr wrap="square" rtlCol="0">
            <a:spAutoFit/>
          </a:bodyPr>
          <a:lstStyle/>
          <a:p>
            <a:pPr algn="ctr">
              <a:buFont typeface="Arial" pitchFamily="34" charset="0"/>
              <a:buChar char="•"/>
            </a:pPr>
            <a:endParaRPr lang="en-US" sz="2800" b="1" dirty="0">
              <a:latin typeface="Swis721 Lt BT" pitchFamily="34" charset="0"/>
            </a:endParaRPr>
          </a:p>
          <a:p>
            <a:pPr algn="ctr">
              <a:buFont typeface="Arial" pitchFamily="34" charset="0"/>
              <a:buChar char="•"/>
            </a:pPr>
            <a:r>
              <a:rPr lang="en-US" sz="2800" b="1" dirty="0">
                <a:latin typeface="Swis721 Lt BT" pitchFamily="34" charset="0"/>
              </a:rPr>
              <a:t> For projects with </a:t>
            </a:r>
            <a:r>
              <a:rPr lang="en-US" sz="2800" b="1" dirty="0" err="1">
                <a:latin typeface="Swis721 Lt BT" pitchFamily="34" charset="0"/>
              </a:rPr>
              <a:t>leachate</a:t>
            </a:r>
            <a:r>
              <a:rPr lang="en-US" sz="2800" b="1" dirty="0">
                <a:latin typeface="Swis721 Lt BT" pitchFamily="34" charset="0"/>
              </a:rPr>
              <a:t> generation , measures could be taken to immobilize the constituents and prevent their occurrence in </a:t>
            </a:r>
            <a:r>
              <a:rPr lang="en-US" sz="2800" b="1" dirty="0" err="1">
                <a:latin typeface="Swis721 Lt BT" pitchFamily="34" charset="0"/>
              </a:rPr>
              <a:t>leachate</a:t>
            </a:r>
            <a:r>
              <a:rPr lang="en-US" sz="2800" b="1" dirty="0">
                <a:latin typeface="Swis721 Lt BT" pitchFamily="34" charset="0"/>
              </a:rPr>
              <a:t> through the use of waste-solidification techniques.</a:t>
            </a:r>
          </a:p>
          <a:p>
            <a:pPr algn="ctr">
              <a:buFont typeface="Arial" pitchFamily="34" charset="0"/>
              <a:buChar char="•"/>
            </a:pPr>
            <a:endParaRPr lang="en-US" sz="2800" b="1" dirty="0">
              <a:latin typeface="Swis721 Lt BT" pitchFamily="34" charset="0"/>
            </a:endParaRPr>
          </a:p>
          <a:p>
            <a:pPr algn="ctr">
              <a:buFont typeface="Arial" pitchFamily="34" charset="0"/>
              <a:buChar char="•"/>
            </a:pPr>
            <a:r>
              <a:rPr lang="en-US" sz="2800" b="1" dirty="0">
                <a:latin typeface="Swis721 Lt BT" pitchFamily="34" charset="0"/>
              </a:rPr>
              <a:t> Minimization of groundwater usage in the area  with the concern of land subsidence.</a:t>
            </a:r>
          </a:p>
          <a:p>
            <a:pPr algn="ctr">
              <a:buFont typeface="Arial" pitchFamily="34" charset="0"/>
              <a:buChar char="•"/>
            </a:pPr>
            <a:endParaRPr lang="en-US" sz="2800" b="1" dirty="0">
              <a:latin typeface="Swis721 Lt BT" pitchFamily="34" charset="0"/>
            </a:endParaRPr>
          </a:p>
          <a:p>
            <a:pPr algn="ctr">
              <a:buFont typeface="Arial" pitchFamily="34" charset="0"/>
              <a:buChar char="•"/>
            </a:pPr>
            <a:r>
              <a:rPr lang="en-US" sz="2800" b="1" dirty="0">
                <a:latin typeface="Swis721 Lt BT" pitchFamily="34" charset="0"/>
              </a:rPr>
              <a:t>If the project involves the use of agricultural  chemicals consideration should be given to techniques that could be used to better plan the timing of chemical application.</a:t>
            </a:r>
          </a:p>
          <a:p>
            <a:pPr algn="ctr"/>
            <a:endParaRPr lang="en-US" sz="2800" b="1" dirty="0">
              <a:latin typeface="Swis721 Lt BT" pitchFamily="34" charset="0"/>
            </a:endParaRPr>
          </a:p>
          <a:p>
            <a:pPr algn="ctr"/>
            <a:endParaRPr lang="en-US" sz="2800" b="1" dirty="0">
              <a:latin typeface="Swis721 Lt BT" pitchFamily="34" charset="0"/>
            </a:endParaRPr>
          </a:p>
        </p:txBody>
      </p:sp>
    </p:spTree>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5</a:t>
            </a:fld>
            <a:endParaRPr lang="en-US"/>
          </a:p>
        </p:txBody>
      </p:sp>
      <p:sp>
        <p:nvSpPr>
          <p:cNvPr id="3" name="Rectangle 2"/>
          <p:cNvSpPr/>
          <p:nvPr/>
        </p:nvSpPr>
        <p:spPr>
          <a:xfrm>
            <a:off x="179512" y="188640"/>
            <a:ext cx="8784976" cy="6555641"/>
          </a:xfrm>
          <a:prstGeom prst="rect">
            <a:avLst/>
          </a:prstGeom>
        </p:spPr>
        <p:txBody>
          <a:bodyPr wrap="square">
            <a:spAutoFit/>
          </a:bodyPr>
          <a:lstStyle/>
          <a:p>
            <a:pPr algn="r" rtl="1"/>
            <a:r>
              <a:rPr lang="fa-IR" sz="2800" dirty="0"/>
              <a:t>فعالیت‌های بشری در مقیاس‌های زمین‌شناسی آنقدر بزرگ نیستند که بتوانند باعث فعال کردن یک گسل شوند. اما جابجایی توده‌های بزرگ مواد، مثلا در فعالیت‌های استخراج معادن، آنقدر باعث تغییر نیروها در راستای گسل‌ها می‌شوند که می‌توانند درمواردی باعث فعال شدن گسلی شوند که میلیون‌ها سال، غیر فعال بوده است:</a:t>
            </a:r>
            <a:endParaRPr lang="en-US" sz="2800" dirty="0"/>
          </a:p>
          <a:p>
            <a:pPr algn="r" rtl="1">
              <a:buFont typeface="Wingdings" pitchFamily="2" charset="2"/>
              <a:buChar char="§"/>
            </a:pPr>
            <a:r>
              <a:rPr lang="fa-IR" sz="2800" dirty="0"/>
              <a:t>تغييرطرح تنش زمين در گسل منطقه و زمين لرزه در اثر استخراج زغال سنگ در نيوكاسل استراليا</a:t>
            </a:r>
          </a:p>
          <a:p>
            <a:pPr algn="r" rtl="1">
              <a:buFont typeface="Wingdings" pitchFamily="2" charset="2"/>
              <a:buChar char="§"/>
            </a:pPr>
            <a:endParaRPr lang="fa-IR" sz="2800" dirty="0"/>
          </a:p>
          <a:p>
            <a:pPr algn="r" rtl="1">
              <a:buFont typeface="Wingdings" pitchFamily="2" charset="2"/>
              <a:buChar char="§"/>
            </a:pPr>
            <a:r>
              <a:rPr lang="fa-IR" sz="2800" dirty="0"/>
              <a:t>سد هوور </a:t>
            </a:r>
            <a:r>
              <a:rPr lang="en-US" sz="2800" dirty="0"/>
              <a:t>Hoover  </a:t>
            </a:r>
            <a:r>
              <a:rPr lang="fa-IR" sz="2800" dirty="0"/>
              <a:t>که دهه‌ها پیش ساخته شده است، دریاچه بزرگی در پشت خود دارد که ارتفاع آب در آن به بیش از ۱۴۵ متر می‌رسد، از زمان فعال شدن سد، مناطق پیرامون آن صدها زمین‌لرزه تجربه کرده‌اند که البته بیشتر آنها کمتر از پنج ریشتر بزرگی دارند.</a:t>
            </a:r>
          </a:p>
          <a:p>
            <a:pPr algn="r" rtl="1">
              <a:buFont typeface="Wingdings" pitchFamily="2" charset="2"/>
              <a:buChar char="§"/>
            </a:pPr>
            <a:endParaRPr lang="fa-IR" sz="2800" dirty="0"/>
          </a:p>
          <a:p>
            <a:pPr algn="r" rtl="1">
              <a:buFont typeface="Wingdings" pitchFamily="2" charset="2"/>
              <a:buChar char="§"/>
            </a:pPr>
            <a:r>
              <a:rPr lang="fa-IR" sz="2800" dirty="0"/>
              <a:t>فعال شدن گسل خاموش در ناحيه ي آسمان خراش تايپي101 واقع درتايوان و.. </a:t>
            </a:r>
            <a:endParaRPr lang="en-US" sz="2800" dirty="0"/>
          </a:p>
        </p:txBody>
      </p:sp>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1E5EB32-6B1B-466C-BEA5-94546623B620}" type="slidenum">
              <a:rPr lang="en-US" smtClean="0"/>
              <a:pPr/>
              <a:t>6</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0" y="27384"/>
            <a:ext cx="9144000" cy="685800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1" y="3717032"/>
            <a:ext cx="2051719" cy="3140968"/>
          </a:xfrm>
          <a:prstGeom prst="rect">
            <a:avLst/>
          </a:prstGeom>
          <a:noFill/>
          <a:ln w="9525">
            <a:noFill/>
            <a:miter lim="800000"/>
            <a:headEnd/>
            <a:tailEnd/>
          </a:ln>
        </p:spPr>
      </p:pic>
    </p:spTree>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1E5EB32-6B1B-466C-BEA5-94546623B620}" type="slidenum">
              <a:rPr lang="en-US" smtClean="0"/>
              <a:pPr/>
              <a:t>7</a:t>
            </a:fld>
            <a:endParaRPr lang="en-US"/>
          </a:p>
        </p:txBody>
      </p:sp>
      <p:sp>
        <p:nvSpPr>
          <p:cNvPr id="6" name="TextBox 5"/>
          <p:cNvSpPr txBox="1"/>
          <p:nvPr/>
        </p:nvSpPr>
        <p:spPr>
          <a:xfrm>
            <a:off x="0" y="0"/>
            <a:ext cx="9144000" cy="7355860"/>
          </a:xfrm>
          <a:prstGeom prst="rect">
            <a:avLst/>
          </a:prstGeom>
          <a:noFill/>
        </p:spPr>
        <p:txBody>
          <a:bodyPr wrap="square" rtlCol="0">
            <a:spAutoFit/>
          </a:bodyPr>
          <a:lstStyle/>
          <a:p>
            <a:pPr algn="r" rtl="1">
              <a:buFont typeface="Wingdings" pitchFamily="2" charset="2"/>
              <a:buChar char="q"/>
            </a:pPr>
            <a:r>
              <a:rPr lang="fa-IR" sz="2800" b="1" dirty="0">
                <a:solidFill>
                  <a:schemeClr val="bg2">
                    <a:lumMod val="10000"/>
                  </a:schemeClr>
                </a:solidFill>
              </a:rPr>
              <a:t>خاك</a:t>
            </a:r>
            <a:r>
              <a:rPr lang="en-US" sz="2800" b="1" dirty="0">
                <a:solidFill>
                  <a:schemeClr val="bg2">
                    <a:lumMod val="10000"/>
                  </a:schemeClr>
                </a:solidFill>
              </a:rPr>
              <a:t>   </a:t>
            </a:r>
            <a:r>
              <a:rPr lang="en-US" sz="2800" b="1" dirty="0">
                <a:solidFill>
                  <a:srgbClr val="002060"/>
                </a:solidFill>
              </a:rPr>
              <a:t>  </a:t>
            </a:r>
            <a:r>
              <a:rPr lang="fa-IR" sz="2800" b="1" dirty="0">
                <a:solidFill>
                  <a:srgbClr val="002060"/>
                </a:solidFill>
              </a:rPr>
              <a:t> </a:t>
            </a:r>
          </a:p>
          <a:p>
            <a:pPr algn="r" rtl="1"/>
            <a:r>
              <a:rPr lang="fa-IR" sz="2800" b="1" dirty="0">
                <a:solidFill>
                  <a:srgbClr val="002060"/>
                </a:solidFill>
              </a:rPr>
              <a:t>خاك لايه ي نازكي از پوسته زمين است كه شامل مواد معدني جامد ،مواد آلي ،ميكروارگانيسم ها ،هوا و آب مي باشد.مواد معدني موجود در خاك از فرسايش و تغييرات فيزيكي دوره هاي مختلف  زمين شناسي به وجود آمده اند.مواد آلي موجود در خاك از بقاياي گياهان ،جانداران وساير موجودات زنده تشكيل يافته است. به طور كلي عناصر مورد نياز رشد وحيات گياهان در خاك را مي توان به دو بخش كلي تقسيم بندي نمود:</a:t>
            </a:r>
          </a:p>
          <a:p>
            <a:pPr algn="r" rtl="1"/>
            <a:r>
              <a:rPr lang="fa-IR" sz="2800" b="1" dirty="0">
                <a:solidFill>
                  <a:srgbClr val="002060"/>
                </a:solidFill>
              </a:rPr>
              <a:t>دسته اول </a:t>
            </a:r>
            <a:r>
              <a:rPr lang="fa-IR" sz="2400" b="1" dirty="0">
                <a:solidFill>
                  <a:srgbClr val="002060"/>
                </a:solidFill>
              </a:rPr>
              <a:t>:كلسيم- پتاسيم -گوگرد –فسفر- منيزيم -اكسيژن –نيتروژن- كربن وهيدروژن مي باشند.</a:t>
            </a:r>
          </a:p>
          <a:p>
            <a:pPr algn="r" rtl="1"/>
            <a:r>
              <a:rPr lang="fa-IR" sz="2800" b="1" dirty="0">
                <a:solidFill>
                  <a:srgbClr val="002060"/>
                </a:solidFill>
              </a:rPr>
              <a:t>دسته دوم </a:t>
            </a:r>
            <a:r>
              <a:rPr lang="fa-IR" sz="2400" b="1" dirty="0">
                <a:solidFill>
                  <a:srgbClr val="002060"/>
                </a:solidFill>
              </a:rPr>
              <a:t>:عناصر غذايي كم مصرف شامل روي –آهن-منگنز-واناديم-كلر وبرم از آن دسته مي باشند.</a:t>
            </a:r>
          </a:p>
          <a:p>
            <a:pPr algn="r" rtl="1">
              <a:buFont typeface="Wingdings" pitchFamily="2" charset="2"/>
              <a:buChar char="ü"/>
            </a:pPr>
            <a:r>
              <a:rPr lang="fa-IR" sz="2400" b="1" dirty="0">
                <a:solidFill>
                  <a:srgbClr val="002060"/>
                </a:solidFill>
              </a:rPr>
              <a:t>كاتيون هاي اصلي خاك شامل كلسيم – منيزيم –پتاسيم وسديم مي باشد كه از طريق آهك دهي و آبياري و اسيدي شدن به راحتي تغيير وضعيت مي دهند.</a:t>
            </a:r>
          </a:p>
          <a:p>
            <a:pPr algn="r" rtl="1">
              <a:buFont typeface="Wingdings" pitchFamily="2" charset="2"/>
              <a:buChar char="ü"/>
            </a:pPr>
            <a:r>
              <a:rPr lang="fa-IR" sz="2400" b="1" dirty="0">
                <a:solidFill>
                  <a:srgbClr val="002060"/>
                </a:solidFill>
              </a:rPr>
              <a:t> آنيون هاي اصلي در خاك شامل بي كربنات ، سولفيت ، كلرايد ،نيترات و كربنات مي باشند. اين آنيون ها در غلظت هاي بسيار پايين تر از كاتيون هاي اصلي در كليه خاك ها يافت مي شوند.</a:t>
            </a:r>
            <a:endParaRPr lang="en-US" sz="2400" b="1" dirty="0">
              <a:solidFill>
                <a:srgbClr val="002060"/>
              </a:solidFill>
            </a:endParaRPr>
          </a:p>
          <a:p>
            <a:pPr algn="r" rtl="1"/>
            <a:endParaRPr lang="en-US" sz="2400" b="1" dirty="0">
              <a:solidFill>
                <a:srgbClr val="002060"/>
              </a:solidFill>
            </a:endParaRPr>
          </a:p>
          <a:p>
            <a:pPr algn="r" rtl="1"/>
            <a:endParaRPr lang="fa-IR" sz="2800" b="1" dirty="0">
              <a:solidFill>
                <a:srgbClr val="002060"/>
              </a:solidFill>
            </a:endParaRPr>
          </a:p>
        </p:txBody>
      </p:sp>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1E5EB32-6B1B-466C-BEA5-94546623B620}" type="slidenum">
              <a:rPr lang="en-US" smtClean="0"/>
              <a:pPr/>
              <a:t>8</a:t>
            </a:fld>
            <a:endParaRPr lang="en-US"/>
          </a:p>
        </p:txBody>
      </p:sp>
      <p:sp>
        <p:nvSpPr>
          <p:cNvPr id="5" name="Rectangle 4"/>
          <p:cNvSpPr/>
          <p:nvPr/>
        </p:nvSpPr>
        <p:spPr>
          <a:xfrm>
            <a:off x="0" y="0"/>
            <a:ext cx="8964488" cy="6986528"/>
          </a:xfrm>
          <a:prstGeom prst="rect">
            <a:avLst/>
          </a:prstGeom>
        </p:spPr>
        <p:txBody>
          <a:bodyPr wrap="square">
            <a:spAutoFit/>
          </a:bodyPr>
          <a:lstStyle/>
          <a:p>
            <a:pPr algn="r" rtl="1"/>
            <a:endParaRPr lang="fa-IR" sz="2800" b="1" dirty="0"/>
          </a:p>
          <a:p>
            <a:pPr algn="r" rtl="1">
              <a:buFont typeface="Wingdings" pitchFamily="2" charset="2"/>
              <a:buChar char="Ø"/>
            </a:pPr>
            <a:r>
              <a:rPr lang="fa-IR" sz="2800" b="1" dirty="0">
                <a:solidFill>
                  <a:schemeClr val="tx2">
                    <a:lumMod val="50000"/>
                  </a:schemeClr>
                </a:solidFill>
              </a:rPr>
              <a:t>انواع خاك بر حسب دانه هاي تشكيل دهنده</a:t>
            </a:r>
          </a:p>
          <a:p>
            <a:pPr algn="r" rtl="1">
              <a:buFont typeface="Wingdings" pitchFamily="2" charset="2"/>
              <a:buChar char="Ø"/>
            </a:pPr>
            <a:endParaRPr lang="fa-IR" sz="2800" b="1" dirty="0">
              <a:solidFill>
                <a:schemeClr val="tx2">
                  <a:lumMod val="50000"/>
                </a:schemeClr>
              </a:solidFill>
            </a:endParaRPr>
          </a:p>
          <a:p>
            <a:pPr algn="r" rtl="1">
              <a:buFont typeface="Wingdings" pitchFamily="2" charset="2"/>
              <a:buChar char="q"/>
            </a:pPr>
            <a:r>
              <a:rPr lang="fa-IR" sz="2800" b="1" dirty="0">
                <a:solidFill>
                  <a:schemeClr val="tx2">
                    <a:lumMod val="50000"/>
                  </a:schemeClr>
                </a:solidFill>
              </a:rPr>
              <a:t>خاك رسي </a:t>
            </a:r>
            <a:r>
              <a:rPr lang="fa-IR" sz="2800" b="1" dirty="0">
                <a:solidFill>
                  <a:srgbClr val="002060"/>
                </a:solidFill>
              </a:rPr>
              <a:t>: ذرات رس داراي قطري كوچكتر از0</a:t>
            </a:r>
            <a:r>
              <a:rPr lang="fa-IR" sz="2400" b="1" dirty="0">
                <a:solidFill>
                  <a:srgbClr val="002060"/>
                </a:solidFill>
              </a:rPr>
              <a:t>/</a:t>
            </a:r>
            <a:r>
              <a:rPr lang="fa-IR" sz="2800" b="1" dirty="0">
                <a:solidFill>
                  <a:srgbClr val="002060"/>
                </a:solidFill>
              </a:rPr>
              <a:t>002 ميلي متربوده و50درصد خاك را تشكيل مي دهد.</a:t>
            </a:r>
          </a:p>
          <a:p>
            <a:pPr algn="r" rtl="1"/>
            <a:endParaRPr lang="fa-IR" sz="2800" b="1" dirty="0">
              <a:solidFill>
                <a:srgbClr val="002060"/>
              </a:solidFill>
            </a:endParaRPr>
          </a:p>
          <a:p>
            <a:pPr algn="r" rtl="1">
              <a:buFont typeface="Wingdings" pitchFamily="2" charset="2"/>
              <a:buChar char="q"/>
            </a:pPr>
            <a:r>
              <a:rPr lang="fa-IR" sz="2800" b="1" dirty="0">
                <a:solidFill>
                  <a:schemeClr val="tx2">
                    <a:lumMod val="50000"/>
                  </a:schemeClr>
                </a:solidFill>
              </a:rPr>
              <a:t>خاك هاي سيلتي </a:t>
            </a:r>
            <a:r>
              <a:rPr lang="fa-IR" sz="2800" b="1" dirty="0">
                <a:solidFill>
                  <a:srgbClr val="002060"/>
                </a:solidFill>
              </a:rPr>
              <a:t>:50 درصد اين خاك ها را ذرات سيلت تشكيل داده است كه داراي قطري بين 0</a:t>
            </a:r>
            <a:r>
              <a:rPr lang="fa-IR" sz="2400" b="1" dirty="0">
                <a:solidFill>
                  <a:srgbClr val="002060"/>
                </a:solidFill>
              </a:rPr>
              <a:t>/</a:t>
            </a:r>
            <a:r>
              <a:rPr lang="fa-IR" sz="2800" b="1" dirty="0">
                <a:solidFill>
                  <a:srgbClr val="002060"/>
                </a:solidFill>
              </a:rPr>
              <a:t>002 تا 0</a:t>
            </a:r>
            <a:r>
              <a:rPr lang="fa-IR" sz="2400" b="1" dirty="0">
                <a:solidFill>
                  <a:srgbClr val="002060"/>
                </a:solidFill>
              </a:rPr>
              <a:t>/</a:t>
            </a:r>
            <a:r>
              <a:rPr lang="fa-IR" sz="2800" b="1" dirty="0">
                <a:solidFill>
                  <a:srgbClr val="002060"/>
                </a:solidFill>
              </a:rPr>
              <a:t>05 ميلي متر دارند و برحسب اينكه ناخالصي مثل ماسه ،رس و به غير همراه دارند به نام خاك هاي سيلتي رسي يا سيلتي ماسه اي معروفند.</a:t>
            </a:r>
          </a:p>
          <a:p>
            <a:pPr algn="r" rtl="1"/>
            <a:endParaRPr lang="fa-IR" sz="2800" b="1" dirty="0">
              <a:solidFill>
                <a:srgbClr val="002060"/>
              </a:solidFill>
            </a:endParaRPr>
          </a:p>
          <a:p>
            <a:pPr algn="r" rtl="1">
              <a:buFont typeface="Wingdings" pitchFamily="2" charset="2"/>
              <a:buChar char="q"/>
            </a:pPr>
            <a:r>
              <a:rPr lang="fa-IR" sz="2800" b="1" dirty="0">
                <a:solidFill>
                  <a:schemeClr val="tx2">
                    <a:lumMod val="50000"/>
                  </a:schemeClr>
                </a:solidFill>
              </a:rPr>
              <a:t>خاك ماسه اي </a:t>
            </a:r>
            <a:r>
              <a:rPr lang="fa-IR" sz="2800" b="1" dirty="0">
                <a:solidFill>
                  <a:srgbClr val="002060"/>
                </a:solidFill>
              </a:rPr>
              <a:t>: اين خاك ها از 75 درصد ماسه تشكيل شده اند و قطر دانه ها از 0.06 تا 2ميلي متر است و بر حسب اندازه دانه هاي ماسه به </a:t>
            </a:r>
            <a:r>
              <a:rPr lang="fa-IR" sz="2800" b="1" dirty="0">
                <a:solidFill>
                  <a:srgbClr val="2A134D"/>
                </a:solidFill>
              </a:rPr>
              <a:t>خاك هاي ماسه اي درشت ،متوسط و ريز تقسيم مي شوند.</a:t>
            </a:r>
          </a:p>
          <a:p>
            <a:pPr algn="r" rtl="1">
              <a:buFont typeface="Wingdings" pitchFamily="2" charset="2"/>
              <a:buChar char="q"/>
            </a:pPr>
            <a:endParaRPr lang="fa-IR" sz="2800" b="1" dirty="0">
              <a:solidFill>
                <a:srgbClr val="002060"/>
              </a:solidFill>
            </a:endParaRPr>
          </a:p>
          <a:p>
            <a:pPr algn="r" rtl="1"/>
            <a:r>
              <a:rPr lang="fa-IR" sz="2800" b="1" dirty="0"/>
              <a:t> </a:t>
            </a:r>
            <a:endParaRPr lang="fa-IR" sz="2800" dirty="0"/>
          </a:p>
        </p:txBody>
      </p:sp>
    </p:spTree>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1E5EB32-6B1B-466C-BEA5-94546623B620}" type="slidenum">
              <a:rPr lang="en-US" smtClean="0"/>
              <a:pPr/>
              <a:t>9</a:t>
            </a:fld>
            <a:endParaRPr lang="en-US"/>
          </a:p>
        </p:txBody>
      </p:sp>
      <p:sp>
        <p:nvSpPr>
          <p:cNvPr id="4" name="TextBox 3"/>
          <p:cNvSpPr txBox="1"/>
          <p:nvPr/>
        </p:nvSpPr>
        <p:spPr>
          <a:xfrm>
            <a:off x="179512" y="188640"/>
            <a:ext cx="8784976" cy="2677656"/>
          </a:xfrm>
          <a:prstGeom prst="rect">
            <a:avLst/>
          </a:prstGeom>
          <a:noFill/>
        </p:spPr>
        <p:txBody>
          <a:bodyPr wrap="square" rtlCol="0">
            <a:spAutoFit/>
          </a:bodyPr>
          <a:lstStyle/>
          <a:p>
            <a:pPr algn="r"/>
            <a:r>
              <a:rPr lang="fa-IR" sz="2800" b="1" dirty="0">
                <a:solidFill>
                  <a:srgbClr val="2A134D"/>
                </a:solidFill>
              </a:rPr>
              <a:t> </a:t>
            </a:r>
          </a:p>
          <a:p>
            <a:pPr algn="r" rtl="1">
              <a:buFont typeface="Wingdings" pitchFamily="2" charset="2"/>
              <a:buChar char="q"/>
            </a:pPr>
            <a:r>
              <a:rPr lang="fa-IR" sz="2800" b="1" dirty="0">
                <a:solidFill>
                  <a:srgbClr val="2A134D"/>
                </a:solidFill>
              </a:rPr>
              <a:t>خاك هاي اسكلتي : به خاك هايي اطلاق مي گردد كه در حدود 75 درصد آن رادانه هاي بزرگتر از 2ميلي متر از قبيل قلوه سنگ ،شن وغيره تشكيل مي دهد.اين خاك ها آب را به مقدار زياد از خودعبورداده و هميشه خشك مي باشند.</a:t>
            </a:r>
          </a:p>
          <a:p>
            <a:pPr algn="r"/>
            <a:endParaRPr lang="en-US" sz="2800" b="1" dirty="0">
              <a:solidFill>
                <a:srgbClr val="2A134D"/>
              </a:solidFill>
            </a:endParaRPr>
          </a:p>
        </p:txBody>
      </p:sp>
      <p:pic>
        <p:nvPicPr>
          <p:cNvPr id="1026" name="Picture 2"/>
          <p:cNvPicPr>
            <a:picLocks noChangeAspect="1" noChangeArrowheads="1"/>
          </p:cNvPicPr>
          <p:nvPr/>
        </p:nvPicPr>
        <p:blipFill>
          <a:blip r:embed="rId2" cstate="print"/>
          <a:srcRect/>
          <a:stretch>
            <a:fillRect/>
          </a:stretch>
        </p:blipFill>
        <p:spPr bwMode="auto">
          <a:xfrm>
            <a:off x="2195736" y="2780928"/>
            <a:ext cx="5184576" cy="3240360"/>
          </a:xfrm>
          <a:prstGeom prst="rect">
            <a:avLst/>
          </a:prstGeom>
          <a:noFill/>
          <a:ln w="9525">
            <a:noFill/>
            <a:miter lim="800000"/>
            <a:headEnd/>
            <a:tailEnd/>
          </a:ln>
        </p:spPr>
      </p:pic>
      <p:sp>
        <p:nvSpPr>
          <p:cNvPr id="6" name="TextBox 5"/>
          <p:cNvSpPr txBox="1"/>
          <p:nvPr/>
        </p:nvSpPr>
        <p:spPr>
          <a:xfrm>
            <a:off x="2915816" y="6093296"/>
            <a:ext cx="3816424" cy="400110"/>
          </a:xfrm>
          <a:prstGeom prst="rect">
            <a:avLst/>
          </a:prstGeom>
          <a:noFill/>
        </p:spPr>
        <p:txBody>
          <a:bodyPr wrap="square" rtlCol="0">
            <a:spAutoFit/>
          </a:bodyPr>
          <a:lstStyle/>
          <a:p>
            <a:pPr algn="ctr"/>
            <a:r>
              <a:rPr lang="fa-IR" sz="2000" b="1" dirty="0">
                <a:solidFill>
                  <a:srgbClr val="2A134D"/>
                </a:solidFill>
              </a:rPr>
              <a:t>مقايسه اندازه اي دانه هاي خاك</a:t>
            </a:r>
            <a:endParaRPr lang="en-US" sz="2000" b="1" dirty="0">
              <a:solidFill>
                <a:srgbClr val="2A134D"/>
              </a:solidFill>
            </a:endParaRPr>
          </a:p>
        </p:txBody>
      </p:sp>
    </p:spTree>
  </p:cSld>
  <p:clrMapOvr>
    <a:masterClrMapping/>
  </p:clrMapOvr>
  <p:transition>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2217</TotalTime>
  <Words>3770</Words>
  <Application>Microsoft Office PowerPoint</Application>
  <PresentationFormat>On-screen Show (4:3)</PresentationFormat>
  <Paragraphs>276</Paragraphs>
  <Slides>44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Aparajita</vt:lpstr>
      <vt:lpstr>Arial</vt:lpstr>
      <vt:lpstr>Arial Rounded MT Bold</vt:lpstr>
      <vt:lpstr>B Nazanin</vt:lpstr>
      <vt:lpstr>B Titr</vt:lpstr>
      <vt:lpstr>Calibri</vt:lpstr>
      <vt:lpstr>黑体</vt:lpstr>
      <vt:lpstr>Swis721 Lt BT</vt:lpstr>
      <vt:lpstr>Wingdings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Prediction and Assessment of Impacts on Soil</dc:title>
  <dc:creator>Administrator</dc:creator>
  <cp:lastModifiedBy>1405</cp:lastModifiedBy>
  <cp:revision>450</cp:revision>
  <dcterms:created xsi:type="dcterms:W3CDTF">2015-12-16T07:41:39Z</dcterms:created>
  <dcterms:modified xsi:type="dcterms:W3CDTF">2026-08-31T17:44:59Z</dcterms:modified>
</cp:coreProperties>
</file>