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6" r:id="rId3"/>
    <p:sldId id="257" r:id="rId4"/>
    <p:sldId id="258" r:id="rId5"/>
    <p:sldId id="263" r:id="rId6"/>
    <p:sldId id="267" r:id="rId7"/>
    <p:sldId id="268" r:id="rId8"/>
    <p:sldId id="265" r:id="rId9"/>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265" autoAdjust="0"/>
    <p:restoredTop sz="94640" autoAdjust="0"/>
  </p:normalViewPr>
  <p:slideViewPr>
    <p:cSldViewPr>
      <p:cViewPr varScale="1">
        <p:scale>
          <a:sx n="103" d="100"/>
          <a:sy n="103" d="100"/>
        </p:scale>
        <p:origin x="-20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658A9D20-3887-481C-8F76-05FD045C7DAE}" type="datetimeFigureOut">
              <a:rPr lang="fa-IR" smtClean="0"/>
              <a:pPr/>
              <a:t>10/18/1444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23CBBAD-9F04-4C72-9A6E-EC2F097A789F}" type="slidenum">
              <a:rPr lang="fa-IR" smtClean="0"/>
              <a:pPr/>
              <a:t>‹#›</a:t>
            </a:fld>
            <a:endParaRPr lang="fa-IR"/>
          </a:p>
        </p:txBody>
      </p:sp>
    </p:spTree>
  </p:cSld>
  <p:clrMapOvr>
    <a:masterClrMapping/>
  </p:clrMapOvr>
  <p:transition>
    <p:sndAc>
      <p:stSnd>
        <p:snd r:embed="rId1" name="chimes.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58A9D20-3887-481C-8F76-05FD045C7DAE}" type="datetimeFigureOut">
              <a:rPr lang="fa-IR" smtClean="0"/>
              <a:pPr/>
              <a:t>10/18/1444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23CBBAD-9F04-4C72-9A6E-EC2F097A789F}" type="slidenum">
              <a:rPr lang="fa-IR" smtClean="0"/>
              <a:pPr/>
              <a:t>‹#›</a:t>
            </a:fld>
            <a:endParaRPr lang="fa-IR"/>
          </a:p>
        </p:txBody>
      </p:sp>
    </p:spTree>
  </p:cSld>
  <p:clrMapOvr>
    <a:masterClrMapping/>
  </p:clrMapOvr>
  <p:transition>
    <p:sndAc>
      <p:stSnd>
        <p:snd r:embed="rId1" name="chimes.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58A9D20-3887-481C-8F76-05FD045C7DAE}" type="datetimeFigureOut">
              <a:rPr lang="fa-IR" smtClean="0"/>
              <a:pPr/>
              <a:t>10/18/1444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23CBBAD-9F04-4C72-9A6E-EC2F097A789F}" type="slidenum">
              <a:rPr lang="fa-IR" smtClean="0"/>
              <a:pPr/>
              <a:t>‹#›</a:t>
            </a:fld>
            <a:endParaRPr lang="fa-IR"/>
          </a:p>
        </p:txBody>
      </p:sp>
    </p:spTree>
  </p:cSld>
  <p:clrMapOvr>
    <a:masterClrMapping/>
  </p:clrMapOvr>
  <p:transition>
    <p:sndAc>
      <p:stSnd>
        <p:snd r:embed="rId1" name="chimes.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58A9D20-3887-481C-8F76-05FD045C7DAE}" type="datetimeFigureOut">
              <a:rPr lang="fa-IR" smtClean="0"/>
              <a:pPr/>
              <a:t>10/18/1444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23CBBAD-9F04-4C72-9A6E-EC2F097A789F}" type="slidenum">
              <a:rPr lang="fa-IR" smtClean="0"/>
              <a:pPr/>
              <a:t>‹#›</a:t>
            </a:fld>
            <a:endParaRPr lang="fa-IR"/>
          </a:p>
        </p:txBody>
      </p:sp>
    </p:spTree>
  </p:cSld>
  <p:clrMapOvr>
    <a:masterClrMapping/>
  </p:clrMapOvr>
  <p:transition>
    <p:sndAc>
      <p:stSnd>
        <p:snd r:embed="rId1" name="chimes.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8A9D20-3887-481C-8F76-05FD045C7DAE}" type="datetimeFigureOut">
              <a:rPr lang="fa-IR" smtClean="0"/>
              <a:pPr/>
              <a:t>10/18/1444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23CBBAD-9F04-4C72-9A6E-EC2F097A789F}" type="slidenum">
              <a:rPr lang="fa-IR" smtClean="0"/>
              <a:pPr/>
              <a:t>‹#›</a:t>
            </a:fld>
            <a:endParaRPr lang="fa-IR"/>
          </a:p>
        </p:txBody>
      </p:sp>
    </p:spTree>
  </p:cSld>
  <p:clrMapOvr>
    <a:masterClrMapping/>
  </p:clrMapOvr>
  <p:transition>
    <p:sndAc>
      <p:stSnd>
        <p:snd r:embed="rId1" name="chimes.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658A9D20-3887-481C-8F76-05FD045C7DAE}" type="datetimeFigureOut">
              <a:rPr lang="fa-IR" smtClean="0"/>
              <a:pPr/>
              <a:t>10/18/1444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23CBBAD-9F04-4C72-9A6E-EC2F097A789F}" type="slidenum">
              <a:rPr lang="fa-IR" smtClean="0"/>
              <a:pPr/>
              <a:t>‹#›</a:t>
            </a:fld>
            <a:endParaRPr lang="fa-IR"/>
          </a:p>
        </p:txBody>
      </p:sp>
    </p:spTree>
  </p:cSld>
  <p:clrMapOvr>
    <a:masterClrMapping/>
  </p:clrMapOvr>
  <p:transition>
    <p:sndAc>
      <p:stSnd>
        <p:snd r:embed="rId1" name="chimes.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658A9D20-3887-481C-8F76-05FD045C7DAE}" type="datetimeFigureOut">
              <a:rPr lang="fa-IR" smtClean="0"/>
              <a:pPr/>
              <a:t>10/18/1444</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923CBBAD-9F04-4C72-9A6E-EC2F097A789F}" type="slidenum">
              <a:rPr lang="fa-IR" smtClean="0"/>
              <a:pPr/>
              <a:t>‹#›</a:t>
            </a:fld>
            <a:endParaRPr lang="fa-IR"/>
          </a:p>
        </p:txBody>
      </p:sp>
    </p:spTree>
  </p:cSld>
  <p:clrMapOvr>
    <a:masterClrMapping/>
  </p:clrMapOvr>
  <p:transition>
    <p:sndAc>
      <p:stSnd>
        <p:snd r:embed="rId1" name="chimes.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658A9D20-3887-481C-8F76-05FD045C7DAE}" type="datetimeFigureOut">
              <a:rPr lang="fa-IR" smtClean="0"/>
              <a:pPr/>
              <a:t>10/18/1444</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923CBBAD-9F04-4C72-9A6E-EC2F097A789F}" type="slidenum">
              <a:rPr lang="fa-IR" smtClean="0"/>
              <a:pPr/>
              <a:t>‹#›</a:t>
            </a:fld>
            <a:endParaRPr lang="fa-IR"/>
          </a:p>
        </p:txBody>
      </p:sp>
    </p:spTree>
  </p:cSld>
  <p:clrMapOvr>
    <a:masterClrMapping/>
  </p:clrMapOvr>
  <p:transition>
    <p:sndAc>
      <p:stSnd>
        <p:snd r:embed="rId1" name="chimes.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8A9D20-3887-481C-8F76-05FD045C7DAE}" type="datetimeFigureOut">
              <a:rPr lang="fa-IR" smtClean="0"/>
              <a:pPr/>
              <a:t>10/18/1444</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923CBBAD-9F04-4C72-9A6E-EC2F097A789F}" type="slidenum">
              <a:rPr lang="fa-IR" smtClean="0"/>
              <a:pPr/>
              <a:t>‹#›</a:t>
            </a:fld>
            <a:endParaRPr lang="fa-IR"/>
          </a:p>
        </p:txBody>
      </p:sp>
    </p:spTree>
  </p:cSld>
  <p:clrMapOvr>
    <a:masterClrMapping/>
  </p:clrMapOvr>
  <p:transition>
    <p:sndAc>
      <p:stSnd>
        <p:snd r:embed="rId1" name="chimes.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A9D20-3887-481C-8F76-05FD045C7DAE}" type="datetimeFigureOut">
              <a:rPr lang="fa-IR" smtClean="0"/>
              <a:pPr/>
              <a:t>10/18/1444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23CBBAD-9F04-4C72-9A6E-EC2F097A789F}" type="slidenum">
              <a:rPr lang="fa-IR" smtClean="0"/>
              <a:pPr/>
              <a:t>‹#›</a:t>
            </a:fld>
            <a:endParaRPr lang="fa-IR"/>
          </a:p>
        </p:txBody>
      </p:sp>
    </p:spTree>
  </p:cSld>
  <p:clrMapOvr>
    <a:masterClrMapping/>
  </p:clrMapOvr>
  <p:transition>
    <p:sndAc>
      <p:stSnd>
        <p:snd r:embed="rId1" name="chimes.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A9D20-3887-481C-8F76-05FD045C7DAE}" type="datetimeFigureOut">
              <a:rPr lang="fa-IR" smtClean="0"/>
              <a:pPr/>
              <a:t>10/18/1444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23CBBAD-9F04-4C72-9A6E-EC2F097A789F}" type="slidenum">
              <a:rPr lang="fa-IR" smtClean="0"/>
              <a:pPr/>
              <a:t>‹#›</a:t>
            </a:fld>
            <a:endParaRPr lang="fa-IR"/>
          </a:p>
        </p:txBody>
      </p:sp>
    </p:spTree>
  </p:cSld>
  <p:clrMapOvr>
    <a:masterClrMapping/>
  </p:clrMapOvr>
  <p:transition>
    <p:sndAc>
      <p:stSnd>
        <p:snd r:embed="rId1" name="chimes.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58A9D20-3887-481C-8F76-05FD045C7DAE}" type="datetimeFigureOut">
              <a:rPr lang="fa-IR" smtClean="0"/>
              <a:pPr/>
              <a:t>10/18/1444</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23CBBAD-9F04-4C72-9A6E-EC2F097A789F}"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sndAc>
      <p:stSnd>
        <p:snd r:embed="rId13" name="chimes.wav"/>
      </p:stSnd>
    </p:sndAc>
  </p:transition>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audio" Target="../media/audio2.wav"/><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audio" Target="../media/audio3.wav"/><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audio" Target="../media/audio3.wav"/><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fa-IR" dirty="0"/>
          </a:p>
        </p:txBody>
      </p:sp>
      <p:pic>
        <p:nvPicPr>
          <p:cNvPr id="1029" name="Picture 5" descr="C:\Users\2\Desktop\میدیااااا\52\12906222171134.gif"/>
          <p:cNvPicPr>
            <a:picLocks noChangeAspect="1" noChangeArrowheads="1" noCrop="1"/>
          </p:cNvPicPr>
          <p:nvPr/>
        </p:nvPicPr>
        <p:blipFill>
          <a:blip r:embed="rId3"/>
          <a:srcRect/>
          <a:stretch>
            <a:fillRect/>
          </a:stretch>
        </p:blipFill>
        <p:spPr bwMode="auto">
          <a:xfrm>
            <a:off x="0" y="228600"/>
            <a:ext cx="9144000" cy="6858000"/>
          </a:xfrm>
          <a:prstGeom prst="rect">
            <a:avLst/>
          </a:prstGeom>
          <a:noFill/>
        </p:spPr>
      </p:pic>
      <p:pic>
        <p:nvPicPr>
          <p:cNvPr id="1030" name="Picture 6"/>
          <p:cNvPicPr>
            <a:picLocks noChangeAspect="1" noChangeArrowheads="1" noCrop="1"/>
          </p:cNvPicPr>
          <p:nvPr/>
        </p:nvPicPr>
        <p:blipFill>
          <a:blip r:embed="rId4">
            <a:extLst>
              <a:ext uri="{28A0092B-C50C-407E-A947-70E740481C1C}">
                <a14:useLocalDpi xmlns:a14="http://schemas.microsoft.com/office/drawing/2010/main" val="0"/>
              </a:ext>
            </a:extLst>
          </a:blip>
          <a:stretch>
            <a:fillRect/>
          </a:stretch>
        </p:blipFill>
        <p:spPr bwMode="auto">
          <a:xfrm>
            <a:off x="0" y="2832895"/>
            <a:ext cx="3281370" cy="2187580"/>
          </a:xfrm>
          <a:prstGeom prst="rect">
            <a:avLst/>
          </a:prstGeom>
          <a:noFill/>
        </p:spPr>
      </p:pic>
    </p:spTree>
  </p:cSld>
  <p:clrMapOvr>
    <a:masterClrMapping/>
  </p:clrMapOvr>
  <p:transition>
    <p:dissolv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1030"/>
                                        </p:tgtEl>
                                        <p:attrNameLst>
                                          <p:attrName>style.visibility</p:attrName>
                                        </p:attrNameLst>
                                      </p:cBhvr>
                                      <p:to>
                                        <p:strVal val="visible"/>
                                      </p:to>
                                    </p:set>
                                    <p:animEffect transition="in" filter="fade">
                                      <p:cBhvr>
                                        <p:cTn id="7" dur="800" decel="100000"/>
                                        <p:tgtEl>
                                          <p:spTgt spid="1030"/>
                                        </p:tgtEl>
                                      </p:cBhvr>
                                    </p:animEffect>
                                    <p:anim calcmode="lin" valueType="num">
                                      <p:cBhvr>
                                        <p:cTn id="8" dur="800" decel="100000" fill="hold"/>
                                        <p:tgtEl>
                                          <p:spTgt spid="1030"/>
                                        </p:tgtEl>
                                        <p:attrNameLst>
                                          <p:attrName>style.rotation</p:attrName>
                                        </p:attrNameLst>
                                      </p:cBhvr>
                                      <p:tavLst>
                                        <p:tav tm="0">
                                          <p:val>
                                            <p:fltVal val="-90"/>
                                          </p:val>
                                        </p:tav>
                                        <p:tav tm="100000">
                                          <p:val>
                                            <p:fltVal val="0"/>
                                          </p:val>
                                        </p:tav>
                                      </p:tavLst>
                                    </p:anim>
                                    <p:anim calcmode="lin" valueType="num">
                                      <p:cBhvr>
                                        <p:cTn id="9" dur="800" decel="100000" fill="hold"/>
                                        <p:tgtEl>
                                          <p:spTgt spid="1030"/>
                                        </p:tgtEl>
                                        <p:attrNameLst>
                                          <p:attrName>ppt_x</p:attrName>
                                        </p:attrNameLst>
                                      </p:cBhvr>
                                      <p:tavLst>
                                        <p:tav tm="0">
                                          <p:val>
                                            <p:strVal val="#ppt_x+0.4"/>
                                          </p:val>
                                        </p:tav>
                                        <p:tav tm="100000">
                                          <p:val>
                                            <p:strVal val="#ppt_x-0.05"/>
                                          </p:val>
                                        </p:tav>
                                      </p:tavLst>
                                    </p:anim>
                                    <p:anim calcmode="lin" valueType="num">
                                      <p:cBhvr>
                                        <p:cTn id="10" dur="800" decel="100000" fill="hold"/>
                                        <p:tgtEl>
                                          <p:spTgt spid="103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3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3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style>
          <a:lnRef idx="1">
            <a:schemeClr val="accent3"/>
          </a:lnRef>
          <a:fillRef idx="3">
            <a:schemeClr val="accent3"/>
          </a:fillRef>
          <a:effectRef idx="2">
            <a:schemeClr val="accent3"/>
          </a:effectRef>
          <a:fontRef idx="minor">
            <a:schemeClr val="lt1"/>
          </a:fontRef>
        </p:style>
        <p:txBody>
          <a:bodyPr>
            <a:normAutofit/>
          </a:bodyPr>
          <a:lstStyle/>
          <a:p>
            <a:r>
              <a:rPr lang="fa-IR" sz="4800" dirty="0" smtClean="0">
                <a:cs typeface="B Tabassom" panose="00000400000000000000" pitchFamily="2" charset="-78"/>
              </a:rPr>
              <a:t>زندگینامه</a:t>
            </a:r>
          </a:p>
          <a:p>
            <a:endParaRPr lang="fa-IR" sz="4800" dirty="0" smtClean="0"/>
          </a:p>
          <a:p>
            <a:endParaRPr lang="fa-IR" sz="4800" dirty="0" smtClean="0"/>
          </a:p>
          <a:p>
            <a:endParaRPr lang="fa-IR" sz="4800" dirty="0" smtClean="0"/>
          </a:p>
          <a:p>
            <a:r>
              <a:rPr lang="fa-IR" sz="4800" dirty="0" smtClean="0">
                <a:cs typeface="B Tabassom" panose="00000400000000000000" pitchFamily="2" charset="-78"/>
              </a:rPr>
              <a:t>پروین اعتصامی</a:t>
            </a:r>
            <a:endParaRPr lang="fa-IR" sz="4800" dirty="0">
              <a:cs typeface="B Tabassom" panose="00000400000000000000" pitchFamily="2" charset="-78"/>
            </a:endParaRPr>
          </a:p>
        </p:txBody>
      </p:sp>
      <p:pic>
        <p:nvPicPr>
          <p:cNvPr id="3074" name="Picture 2" descr="C:\Users\2\Desktop\میدیااااا\52\فیثاغورس\210021-366725.gif"/>
          <p:cNvPicPr>
            <a:picLocks noChangeAspect="1" noChangeArrowheads="1" noCrop="1"/>
          </p:cNvPicPr>
          <p:nvPr/>
        </p:nvPicPr>
        <p:blipFill>
          <a:blip r:embed="rId3"/>
          <a:srcRect/>
          <a:stretch>
            <a:fillRect/>
          </a:stretch>
        </p:blipFill>
        <p:spPr bwMode="auto">
          <a:xfrm>
            <a:off x="0" y="0"/>
            <a:ext cx="9144000" cy="1571612"/>
          </a:xfrm>
          <a:prstGeom prst="rect">
            <a:avLst/>
          </a:prstGeom>
        </p:spPr>
        <p:style>
          <a:lnRef idx="1">
            <a:schemeClr val="accent5"/>
          </a:lnRef>
          <a:fillRef idx="3">
            <a:schemeClr val="accent5"/>
          </a:fillRef>
          <a:effectRef idx="2">
            <a:schemeClr val="accent5"/>
          </a:effectRef>
          <a:fontRef idx="minor">
            <a:schemeClr val="lt1"/>
          </a:fontRef>
        </p:style>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5040" y="1600200"/>
            <a:ext cx="2445720" cy="3429000"/>
          </a:xfrm>
          <a:prstGeom prst="rect">
            <a:avLst/>
          </a:prstGeom>
        </p:spPr>
      </p:pic>
    </p:spTree>
  </p:cSld>
  <p:clrMapOvr>
    <a:masterClrMapping/>
  </p:clrMapOvr>
  <p:transition>
    <p:fade thruBlk="1"/>
    <p:sndAc>
      <p:stSnd>
        <p:snd r:embed="rId2" name="click.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r>
              <a:rPr lang="fa-IR" sz="1600" smtClean="0">
                <a:cs typeface="B Tabassom" pitchFamily="2" charset="-78"/>
              </a:rPr>
              <a:t>بیوگرافی </a:t>
            </a:r>
            <a:r>
              <a:rPr lang="fa-IR" sz="1600" dirty="0">
                <a:cs typeface="B Tabassom" pitchFamily="2" charset="-78"/>
              </a:rPr>
              <a:t>پروین اعتصامی مشهورترین شاعر زن ایرانی</a:t>
            </a:r>
          </a:p>
          <a:p>
            <a:endParaRPr lang="fa-IR" sz="1600" dirty="0">
              <a:cs typeface="B Tabassom" pitchFamily="2" charset="-78"/>
            </a:endParaRPr>
          </a:p>
          <a:p>
            <a:r>
              <a:rPr lang="fa-IR" sz="1600" dirty="0">
                <a:cs typeface="B Tabassom" pitchFamily="2" charset="-78"/>
              </a:rPr>
              <a:t>پروین اعتصامی، شاعره نامدارمعاصر معاصر ایران از گویندگان قدر اول زبان فارسی است که با تواناترین گویندگان مرد برابری کرده وب به گواهی اساتید و سخن شناسان معاصر گوی سبقت را از آنان ربوده است.</a:t>
            </a:r>
          </a:p>
          <a:p>
            <a:pPr algn="justLow">
              <a:buNone/>
            </a:pPr>
            <a:r>
              <a:rPr lang="fa-IR" sz="1600" dirty="0">
                <a:cs typeface="B Tabassom" pitchFamily="2" charset="-78"/>
              </a:rPr>
              <a:t>در جامعه ما با همه اهتمام و نظام فکری اسلام به تعلیم و تربیت عموم و لازم شمردن پرورش فکری و تقویت استعدادهای زن و مرد، باز برای جنس زن به علت نظام مرد سالاری امکان تحصیل و پرورش توانایی‌های ذوق کم بوده و روی همین اصل تعداد گویندگان و علماء زن ایران در برابر خیل عظیم مردان که در این راه گام نهاده اند؛ ناچیز می‌نماید و پروین در این حد خود منحصر به فرد است</a:t>
            </a:r>
            <a:r>
              <a:rPr lang="fa-IR" sz="1600" dirty="0" smtClean="0">
                <a:cs typeface="B Tabassom" pitchFamily="2" charset="-78"/>
              </a:rPr>
              <a:t>.</a:t>
            </a:r>
          </a:p>
          <a:p>
            <a:pPr algn="justLow">
              <a:buNone/>
            </a:pPr>
            <a:endParaRPr lang="fa-IR" sz="1600" dirty="0" smtClean="0">
              <a:cs typeface="B Tabassom" pitchFamily="2" charset="-78"/>
            </a:endParaRPr>
          </a:p>
          <a:p>
            <a:pPr algn="justLow">
              <a:buNone/>
            </a:pPr>
            <a:r>
              <a:rPr lang="fa-IR" sz="1600" dirty="0" smtClean="0">
                <a:cs typeface="B Tabassom" pitchFamily="2" charset="-78"/>
              </a:rPr>
              <a:t>          رمز </a:t>
            </a:r>
            <a:r>
              <a:rPr lang="fa-IR" sz="1600" dirty="0">
                <a:cs typeface="B Tabassom" pitchFamily="2" charset="-78"/>
              </a:rPr>
              <a:t>توفیق این ارزشمند زن فرهنگ و ادب فارسی، علاوه بر استعداد ذاتی؛ معجزه تربیت و توجه پدر نامور اوست که علی رغم محرومیت زن ایرانی از امکانات تحصیل و فقدان مدارس دخترانه، خود به تربیت او همت گماشت و دختر با استعداد و با سرمایه معنوی خود را به مقامی ‌که در خورد او بود رسانید.</a:t>
            </a:r>
          </a:p>
          <a:p>
            <a:pPr algn="justLow">
              <a:buNone/>
            </a:pPr>
            <a:r>
              <a:rPr lang="fa-IR" sz="1600" dirty="0">
                <a:cs typeface="B Tabassom" pitchFamily="2" charset="-78"/>
              </a:rPr>
              <a:t> </a:t>
            </a:r>
          </a:p>
          <a:p>
            <a:pPr algn="justLow">
              <a:buNone/>
            </a:pPr>
            <a:r>
              <a:rPr lang="fa-IR" sz="1600" dirty="0" smtClean="0">
                <a:cs typeface="B Tabassom" pitchFamily="2" charset="-78"/>
              </a:rPr>
              <a:t>          پدر </a:t>
            </a:r>
            <a:r>
              <a:rPr lang="fa-IR" sz="1600" dirty="0">
                <a:cs typeface="B Tabassom" pitchFamily="2" charset="-78"/>
              </a:rPr>
              <a:t>پروین میرزا یوسف اعتصامی ‌(اعتصام الملک) پسر میرزا ابراهیم خان مستوفی ملقب به اعتصام الملک از اهالی آشتیان بود که در جوانی به سمت استیفای آذربایجان به تبریز رفت و تا پایان عمر در همان شهر زیست.</a:t>
            </a:r>
            <a:endParaRPr lang="fa-IR" sz="1600" dirty="0">
              <a:cs typeface="B Tabassom" pitchFamily="2" charset="-78"/>
            </a:endParaRPr>
          </a:p>
        </p:txBody>
      </p:sp>
      <p:pic>
        <p:nvPicPr>
          <p:cNvPr id="2050" name="Picture 2" descr="C:\Users\2\Desktop\میدیااااا\52\16.gif"/>
          <p:cNvPicPr>
            <a:picLocks noChangeAspect="1" noChangeArrowheads="1" noCrop="1"/>
          </p:cNvPicPr>
          <p:nvPr/>
        </p:nvPicPr>
        <p:blipFill>
          <a:blip r:embed="rId3"/>
          <a:srcRect/>
          <a:stretch>
            <a:fillRect/>
          </a:stretch>
        </p:blipFill>
        <p:spPr bwMode="auto">
          <a:xfrm>
            <a:off x="428596" y="0"/>
            <a:ext cx="8286808" cy="1500174"/>
          </a:xfrm>
          <a:prstGeom prst="rect">
            <a:avLst/>
          </a:prstGeom>
          <a:noFill/>
        </p:spPr>
      </p:pic>
    </p:spTree>
  </p:cSld>
  <p:clrMapOvr>
    <a:masterClrMapping/>
  </p:clrMapOvr>
  <p:transition>
    <p:sndAc>
      <p:stSnd>
        <p:snd r:embed="rId2" name="click.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a:xfrm>
            <a:off x="0" y="1600200"/>
            <a:ext cx="9144000" cy="5257800"/>
          </a:xfrm>
        </p:spPr>
        <p:style>
          <a:lnRef idx="1">
            <a:schemeClr val="accent4"/>
          </a:lnRef>
          <a:fillRef idx="2">
            <a:schemeClr val="accent4"/>
          </a:fillRef>
          <a:effectRef idx="1">
            <a:schemeClr val="accent4"/>
          </a:effectRef>
          <a:fontRef idx="minor">
            <a:schemeClr val="dk1"/>
          </a:fontRef>
        </p:style>
        <p:txBody>
          <a:bodyPr>
            <a:normAutofit/>
          </a:bodyPr>
          <a:lstStyle/>
          <a:p>
            <a:endParaRPr lang="fa-IR" sz="2400" dirty="0" smtClean="0">
              <a:cs typeface="B Mitra" pitchFamily="2" charset="-78"/>
            </a:endParaRPr>
          </a:p>
          <a:p>
            <a:endParaRPr lang="fa-IR" sz="2400" dirty="0" smtClean="0">
              <a:cs typeface="B Mitra" pitchFamily="2" charset="-78"/>
            </a:endParaRPr>
          </a:p>
          <a:p>
            <a:endParaRPr lang="fa-IR" sz="2400" dirty="0">
              <a:cs typeface="B Mitra" pitchFamily="2" charset="-78"/>
            </a:endParaRPr>
          </a:p>
          <a:p>
            <a:endParaRPr lang="fa-IR" sz="2400" dirty="0" smtClean="0">
              <a:cs typeface="B Mitra" pitchFamily="2" charset="-78"/>
            </a:endParaRPr>
          </a:p>
          <a:p>
            <a:endParaRPr lang="fa-IR" sz="2400" dirty="0">
              <a:cs typeface="B Mitra" pitchFamily="2" charset="-78"/>
            </a:endParaRPr>
          </a:p>
          <a:p>
            <a:endParaRPr lang="fa-IR" sz="2400" dirty="0" smtClean="0">
              <a:cs typeface="B Mitra" pitchFamily="2" charset="-78"/>
            </a:endParaRPr>
          </a:p>
          <a:p>
            <a:r>
              <a:rPr lang="fa-IR" sz="2400" dirty="0" smtClean="0">
                <a:cs typeface="B Tabassom" panose="00000400000000000000" pitchFamily="2" charset="-78"/>
              </a:rPr>
              <a:t>منزل پروین اعتصامی در تبریز</a:t>
            </a:r>
            <a:endParaRPr lang="fa-IR" sz="2400" dirty="0" smtClean="0">
              <a:cs typeface="B Tabassom" panose="00000400000000000000" pitchFamily="2" charset="-78"/>
            </a:endParaRPr>
          </a:p>
          <a:p>
            <a:pPr>
              <a:buNone/>
            </a:pPr>
            <a:endParaRPr lang="fa-IR" sz="2400" dirty="0" smtClean="0">
              <a:cs typeface="B Mitra" pitchFamily="2" charset="-78"/>
            </a:endParaRPr>
          </a:p>
        </p:txBody>
      </p:sp>
      <p:pic>
        <p:nvPicPr>
          <p:cNvPr id="2050" name="Picture 2" descr="C:\Users\2\Desktop\میدیااااا\52\94.gif"/>
          <p:cNvPicPr>
            <a:picLocks noChangeAspect="1" noChangeArrowheads="1" noCrop="1"/>
          </p:cNvPicPr>
          <p:nvPr/>
        </p:nvPicPr>
        <p:blipFill>
          <a:blip r:embed="rId3"/>
          <a:srcRect/>
          <a:stretch>
            <a:fillRect/>
          </a:stretch>
        </p:blipFill>
        <p:spPr bwMode="auto">
          <a:xfrm>
            <a:off x="428596" y="0"/>
            <a:ext cx="8286808" cy="1357298"/>
          </a:xfrm>
          <a:prstGeom prst="rect">
            <a:avLst/>
          </a:prstGeom>
        </p:spPr>
        <p:style>
          <a:lnRef idx="3">
            <a:schemeClr val="lt1"/>
          </a:lnRef>
          <a:fillRef idx="1">
            <a:schemeClr val="accent3"/>
          </a:fillRef>
          <a:effectRef idx="1">
            <a:schemeClr val="accent3"/>
          </a:effectRef>
          <a:fontRef idx="minor">
            <a:schemeClr val="lt1"/>
          </a:fontRef>
        </p:style>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6800" y="2904542"/>
            <a:ext cx="3810000" cy="2534816"/>
          </a:xfrm>
          <a:prstGeom prst="rect">
            <a:avLst/>
          </a:prstGeom>
        </p:spPr>
      </p:pic>
    </p:spTree>
  </p:cSld>
  <p:clrMapOvr>
    <a:masterClrMapping/>
  </p:clrMapOvr>
  <p:transition>
    <p:sndAc>
      <p:stSnd>
        <p:snd r:embed="rId2" name="click.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800" decel="100000"/>
                                        <p:tgtEl>
                                          <p:spTgt spid="3">
                                            <p:txEl>
                                              <p:pRg st="6" end="6"/>
                                            </p:txEl>
                                          </p:spTgt>
                                        </p:tgtEl>
                                      </p:cBhvr>
                                    </p:animEffect>
                                    <p:anim calcmode="lin" valueType="num">
                                      <p:cBhvr>
                                        <p:cTn id="8" dur="800" decel="100000" fill="hold"/>
                                        <p:tgtEl>
                                          <p:spTgt spid="3">
                                            <p:txEl>
                                              <p:pRg st="6" end="6"/>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6" end="6"/>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6" end="6"/>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6" end="6"/>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6" end="6"/>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normAutofit/>
          </a:bodyPr>
          <a:lstStyle/>
          <a:p>
            <a:endParaRPr lang="fa-IR" sz="2800" dirty="0">
              <a:solidFill>
                <a:srgbClr val="000099"/>
              </a:solidFill>
            </a:endParaRPr>
          </a:p>
        </p:txBody>
      </p:sp>
      <p:pic>
        <p:nvPicPr>
          <p:cNvPr id="7172" name="Picture 4" descr="C:\Users\2\Desktop\میدیااااا\52\00f3051uujb.gif"/>
          <p:cNvPicPr>
            <a:picLocks noChangeAspect="1" noChangeArrowheads="1" noCrop="1"/>
          </p:cNvPicPr>
          <p:nvPr/>
        </p:nvPicPr>
        <p:blipFill>
          <a:blip r:embed="rId3"/>
          <a:srcRect/>
          <a:stretch>
            <a:fillRect/>
          </a:stretch>
        </p:blipFill>
        <p:spPr bwMode="auto">
          <a:xfrm>
            <a:off x="285720" y="214290"/>
            <a:ext cx="8501122" cy="1314450"/>
          </a:xfrm>
          <a:prstGeom prst="rect">
            <a:avLst/>
          </a:prstGeom>
          <a:noFill/>
        </p:spPr>
      </p:pic>
      <p:sp>
        <p:nvSpPr>
          <p:cNvPr id="7" name="Content Placeholder 2"/>
          <p:cNvSpPr txBox="1">
            <a:spLocks/>
          </p:cNvSpPr>
          <p:nvPr/>
        </p:nvSpPr>
        <p:spPr>
          <a:xfrm>
            <a:off x="304800" y="1600200"/>
            <a:ext cx="8610600" cy="5105400"/>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1">
            <a:normAutofit/>
          </a:bodyPr>
          <a:lstStyle/>
          <a:p>
            <a:pPr marL="342900" lvl="0" indent="-342900" algn="ctr">
              <a:spcBef>
                <a:spcPct val="20000"/>
              </a:spcBef>
              <a:defRPr/>
            </a:pPr>
            <a:r>
              <a:rPr lang="fa-IR" sz="1050" dirty="0">
                <a:solidFill>
                  <a:schemeClr val="tx1"/>
                </a:solidFill>
                <a:cs typeface="B Tabassom" panose="00000400000000000000" pitchFamily="2" charset="-78"/>
              </a:rPr>
              <a:t>یوسف اعتصام الملک در 1291 هـ.ق در تبریز به دنیا آمد. ادب عرب و فقه و اصول و منطق و کلام و حکمت قدیم و زبان‌های ترکی و فرانسه را در تبریز آموخت و در لغت عرب احاطه کامل یافت. هنوز بیست سال از عمرش نرفته بود که کتاب (قلائد الادب فی شرح اطواق الذهب) را که رساله ای بود در شرح یک صد مقام از مقامات محمود بن عمر الزمخشری در نصایح و حکم و مواعظ و مکارم اخلاق به زبان عربی نوشت که به زودی جزء کتاب‌های درسی مصریان قرار گرفت. چندی بعد کتاب (ثورة الهند یا المراة الصابره) او نیز مورد تحسین ادبای ساحل نیل قرار گرفت .</a:t>
            </a:r>
          </a:p>
          <a:p>
            <a:pPr marL="342900" lvl="0" indent="-342900" algn="ctr">
              <a:spcBef>
                <a:spcPct val="20000"/>
              </a:spcBef>
              <a:defRPr/>
            </a:pPr>
            <a:endParaRPr lang="fa-IR" sz="1050" dirty="0">
              <a:solidFill>
                <a:schemeClr val="tx1"/>
              </a:solidFill>
              <a:cs typeface="B Tabassom" panose="00000400000000000000" pitchFamily="2" charset="-78"/>
            </a:endParaRPr>
          </a:p>
          <a:p>
            <a:pPr marL="342900" lvl="0" indent="-342900" algn="ctr">
              <a:spcBef>
                <a:spcPct val="20000"/>
              </a:spcBef>
              <a:defRPr/>
            </a:pPr>
            <a:r>
              <a:rPr lang="fa-IR" sz="1050" dirty="0">
                <a:solidFill>
                  <a:schemeClr val="tx1"/>
                </a:solidFill>
                <a:cs typeface="B Tabassom" panose="00000400000000000000" pitchFamily="2" charset="-78"/>
              </a:rPr>
              <a:t>کتاب (تربیت نسوان) او که ترجمه (تحریر المراة) قاسم امین مصری بود به سال 1318 هـ.ق انتشار یافت که در آن روزگار تعصب عام و بی خبری عموم از اهمیت پرورش بانوان در جامعه ایرانی رخ می‌نمود.</a:t>
            </a:r>
          </a:p>
          <a:p>
            <a:pPr marL="342900" lvl="0" indent="-342900" algn="ctr">
              <a:spcBef>
                <a:spcPct val="20000"/>
              </a:spcBef>
              <a:defRPr/>
            </a:pPr>
            <a:endParaRPr lang="fa-IR" sz="1050" dirty="0">
              <a:solidFill>
                <a:schemeClr val="tx1"/>
              </a:solidFill>
              <a:cs typeface="B Tabassom" panose="00000400000000000000" pitchFamily="2" charset="-78"/>
            </a:endParaRPr>
          </a:p>
          <a:p>
            <a:pPr marL="342900" lvl="0" indent="-342900" algn="ctr">
              <a:spcBef>
                <a:spcPct val="20000"/>
              </a:spcBef>
              <a:defRPr/>
            </a:pPr>
            <a:r>
              <a:rPr lang="fa-IR" sz="1050" dirty="0">
                <a:solidFill>
                  <a:schemeClr val="tx1"/>
                </a:solidFill>
                <a:cs typeface="B Tabassom" panose="00000400000000000000" pitchFamily="2" charset="-78"/>
              </a:rPr>
              <a:t>اعتصام الملک از پیش قدمان راستین تجدد ادبی در ایران و به حق از پیشوایان تحول نثر فارسی است. چه او با ترجمه شاهکارهای نویسندگان بزرگ جهان، در پرورش استعدادهای جوانان، نقش بسزا داشت. او علاوه بر ترجمه بیش از 17 جلد کتاب در بهار 1328 هـ.ق مجموعه ادبی نفیس و پرارزشی به نام (بهار) منتشر کرد که طی انتشار 24 شماره در دو نوبت توانست مطالب سودمند علمی- ادبی- اخلاقی- تاریخی- اقتصادی و فنون متنوع را به روشی نیکو و روشی مطلوب عرضه کند.</a:t>
            </a:r>
          </a:p>
          <a:p>
            <a:pPr marL="342900" lvl="0" indent="-342900" algn="ctr">
              <a:spcBef>
                <a:spcPct val="20000"/>
              </a:spcBef>
              <a:defRPr/>
            </a:pPr>
            <a:endParaRPr lang="fa-IR" sz="1050" dirty="0">
              <a:solidFill>
                <a:schemeClr val="tx1"/>
              </a:solidFill>
              <a:cs typeface="B Tabassom" panose="00000400000000000000" pitchFamily="2" charset="-78"/>
            </a:endParaRPr>
          </a:p>
          <a:p>
            <a:pPr marL="342900" lvl="0" indent="-342900" algn="ctr">
              <a:spcBef>
                <a:spcPct val="20000"/>
              </a:spcBef>
              <a:defRPr/>
            </a:pPr>
            <a:r>
              <a:rPr lang="fa-IR" sz="1050" dirty="0">
                <a:solidFill>
                  <a:schemeClr val="tx1"/>
                </a:solidFill>
                <a:cs typeface="B Tabassom" panose="00000400000000000000" pitchFamily="2" charset="-78"/>
              </a:rPr>
              <a:t>رخشنده اعتصامی ‌مشهور به پروین اعتصامی ‌در روز 25 اسفند سال 1285 شمسی در تبریز تولد یافت و از ابتدا زیر نظر پدر به رشد پرداخت.</a:t>
            </a:r>
          </a:p>
          <a:p>
            <a:pPr marL="342900" lvl="0" indent="-342900" algn="ctr">
              <a:spcBef>
                <a:spcPct val="20000"/>
              </a:spcBef>
              <a:defRPr/>
            </a:pPr>
            <a:endParaRPr lang="fa-IR" sz="1050" dirty="0">
              <a:solidFill>
                <a:schemeClr val="tx1"/>
              </a:solidFill>
              <a:cs typeface="B Tabassom" panose="00000400000000000000" pitchFamily="2" charset="-78"/>
            </a:endParaRPr>
          </a:p>
          <a:p>
            <a:pPr marL="342900" lvl="0" indent="-342900" algn="ctr">
              <a:spcBef>
                <a:spcPct val="20000"/>
              </a:spcBef>
              <a:defRPr/>
            </a:pPr>
            <a:r>
              <a:rPr lang="fa-IR" sz="1050" dirty="0">
                <a:solidFill>
                  <a:schemeClr val="tx1"/>
                </a:solidFill>
                <a:cs typeface="B Tabassom" panose="00000400000000000000" pitchFamily="2" charset="-78"/>
              </a:rPr>
              <a:t>در کودکی با پدر به تهران آمد. ادبیات فارسی و ادبیات عرب را نزد وی قرار گرفت و از محضر ارباب فضل و دانش که در خانه پدرش گرد می‌آمدند بهره‌ها یافت و همواره آنان را از قریحه سرشار و استعداد خارق‌العاده خویش دچار حیرت می‌ساخت. در هشت سالگی به شعر گفتن پرداخت و مخصوصاً با به نظم کشیدن قطعات زیبا و لطیف که پدرش از کتب خارجی (فرنگی- ترکی و عربی) ترجمه می‌کرد طبع آزمائی می‌نمود و به پرورش ذوق می‌پرداخت.</a:t>
            </a:r>
          </a:p>
          <a:p>
            <a:pPr marL="342900" lvl="0" indent="-342900" algn="ctr">
              <a:spcBef>
                <a:spcPct val="20000"/>
              </a:spcBef>
              <a:defRPr/>
            </a:pPr>
            <a:r>
              <a:rPr lang="fa-IR" sz="1050" dirty="0">
                <a:solidFill>
                  <a:schemeClr val="tx1"/>
                </a:solidFill>
                <a:cs typeface="B Tabassom" panose="00000400000000000000" pitchFamily="2" charset="-78"/>
              </a:rPr>
              <a:t>در تیر ماه سال 1303 شمسی برابر با ماه 1924 میلادی دوره مدرسه دخترانه آمریکایی را که به سرپرستی خانم میس شولر در ایران اداره می‌شد با موفقیت به پایان برد و در جشن فراغت از تحصیل خطابه ای با عنوان ” زن و تاریخ” ایراد کرد.</a:t>
            </a:r>
          </a:p>
          <a:p>
            <a:pPr marL="342900" lvl="0" indent="-342900" algn="ctr">
              <a:spcBef>
                <a:spcPct val="20000"/>
              </a:spcBef>
              <a:defRPr/>
            </a:pPr>
            <a:endParaRPr lang="fa-IR" sz="1050" dirty="0">
              <a:solidFill>
                <a:schemeClr val="tx1"/>
              </a:solidFill>
              <a:cs typeface="B Tabassom" panose="00000400000000000000" pitchFamily="2" charset="-78"/>
            </a:endParaRPr>
          </a:p>
          <a:p>
            <a:pPr marL="342900" lvl="0" indent="-342900" algn="ctr">
              <a:spcBef>
                <a:spcPct val="20000"/>
              </a:spcBef>
              <a:defRPr/>
            </a:pPr>
            <a:r>
              <a:rPr lang="fa-IR" sz="1050" dirty="0">
                <a:solidFill>
                  <a:schemeClr val="tx1"/>
                </a:solidFill>
                <a:cs typeface="B Tabassom" panose="00000400000000000000" pitchFamily="2" charset="-78"/>
              </a:rPr>
              <a:t>او در این خطابه از ظلم مرد به شریک زندگی خویش که سهیم غم و شادی اوست سخن می‌گفت. خانم میس شولر، رئیس مدرسه امریکایی دختران خاطرات خود را از تحصیل و تدریس پروین در آن مدرسه چنین بیان می‌کند.</a:t>
            </a:r>
          </a:p>
          <a:p>
            <a:pPr marL="342900" lvl="0" indent="-342900" algn="ctr">
              <a:spcBef>
                <a:spcPct val="20000"/>
              </a:spcBef>
              <a:defRPr/>
            </a:pPr>
            <a:endParaRPr lang="fa-IR" sz="1050" dirty="0">
              <a:solidFill>
                <a:schemeClr val="tx1"/>
              </a:solidFill>
              <a:cs typeface="B Tabassom" panose="00000400000000000000" pitchFamily="2" charset="-78"/>
            </a:endParaRPr>
          </a:p>
          <a:p>
            <a:pPr marL="342900" lvl="0" indent="-342900" algn="ctr">
              <a:spcBef>
                <a:spcPct val="20000"/>
              </a:spcBef>
              <a:defRPr/>
            </a:pPr>
            <a:r>
              <a:rPr lang="fa-IR" sz="1050" dirty="0">
                <a:solidFill>
                  <a:schemeClr val="tx1"/>
                </a:solidFill>
                <a:cs typeface="B Tabassom" panose="00000400000000000000" pitchFamily="2" charset="-78"/>
              </a:rPr>
              <a:t>“پروین، اگر چه در همان اوان  تحصیل در مدرسه آمریکایی نیز معلومات فراوان داشت، اما تواضع ذاتیش به حدی بود که به فرا گرفتن مطلب و موضوع تازه ای که در دسترس خود می‌یافت شوق وافر اظهار می‌نمود.”</a:t>
            </a:r>
          </a:p>
          <a:p>
            <a:pPr marL="342900" lvl="0" indent="-342900" algn="ctr">
              <a:spcBef>
                <a:spcPct val="20000"/>
              </a:spcBef>
              <a:defRPr/>
            </a:pPr>
            <a:endParaRPr lang="fa-IR" sz="1050" dirty="0">
              <a:solidFill>
                <a:schemeClr val="tx1"/>
              </a:solidFill>
              <a:cs typeface="B Tabassom" panose="00000400000000000000" pitchFamily="2" charset="-78"/>
            </a:endParaRPr>
          </a:p>
          <a:p>
            <a:pPr marL="342900" lvl="0" indent="-342900" algn="ctr">
              <a:spcBef>
                <a:spcPct val="20000"/>
              </a:spcBef>
              <a:defRPr/>
            </a:pPr>
            <a:r>
              <a:rPr lang="fa-IR" sz="1050" dirty="0">
                <a:solidFill>
                  <a:schemeClr val="tx1"/>
                </a:solidFill>
                <a:cs typeface="B Tabassom" panose="00000400000000000000" pitchFamily="2" charset="-78"/>
              </a:rPr>
              <a:t> خانم سرور مهکامه محصص از دوستان نزدیک پروین که گویا بیش از دوازده سال با هم مراوده و مکاتبه داشتند او را پاک طینت، پاک عقیده، پاک دامن، خوش خو، خوش رفتار، در مقام دوستی متواضع و در طریق حقیقت و محبت پایدار توصیف می‌کند.</a:t>
            </a:r>
          </a:p>
          <a:p>
            <a:pPr marL="342900" lvl="0" indent="-342900" algn="ctr">
              <a:spcBef>
                <a:spcPct val="20000"/>
              </a:spcBef>
              <a:defRPr/>
            </a:pPr>
            <a:endParaRPr lang="fa-IR" sz="1050" dirty="0">
              <a:solidFill>
                <a:schemeClr val="tx1"/>
              </a:solidFill>
              <a:cs typeface="B Tabassom" panose="00000400000000000000" pitchFamily="2" charset="-78"/>
            </a:endParaRPr>
          </a:p>
          <a:p>
            <a:pPr marL="342900" lvl="0" indent="-342900" algn="ctr">
              <a:spcBef>
                <a:spcPct val="20000"/>
              </a:spcBef>
              <a:defRPr/>
            </a:pPr>
            <a:r>
              <a:rPr lang="fa-IR" sz="1050" dirty="0">
                <a:solidFill>
                  <a:schemeClr val="tx1"/>
                </a:solidFill>
                <a:cs typeface="B Tabassom" panose="00000400000000000000" pitchFamily="2" charset="-78"/>
              </a:rPr>
              <a:t>پروین در تمام سفرهایی که با پدرش در داخل و خارج ایران می‌نمود شرکت می‌کرد و با سیر و سیاحت به گسترش دید و اطلاعات و کسب تجارب تازه </a:t>
            </a:r>
            <a:r>
              <a:rPr lang="fa-IR" sz="1050" dirty="0" smtClean="0">
                <a:solidFill>
                  <a:schemeClr val="tx1"/>
                </a:solidFill>
                <a:cs typeface="B Tabassom" panose="00000400000000000000" pitchFamily="2" charset="-78"/>
              </a:rPr>
              <a:t>می‌پرداخت</a:t>
            </a:r>
            <a:endParaRPr kumimoji="0" lang="fa-IR" sz="1050" b="0" i="0" u="none" strike="noStrike" kern="1200" cap="none" spc="0" normalizeH="0" baseline="0" noProof="0" dirty="0">
              <a:ln>
                <a:noFill/>
              </a:ln>
              <a:solidFill>
                <a:schemeClr val="tx1"/>
              </a:solidFill>
              <a:effectLst/>
              <a:uLnTx/>
              <a:uFillTx/>
              <a:cs typeface="B Tabassom" panose="00000400000000000000" pitchFamily="2" charset="-78"/>
            </a:endParaRPr>
          </a:p>
        </p:txBody>
      </p:sp>
    </p:spTree>
  </p:cSld>
  <p:clrMapOvr>
    <a:masterClrMapping/>
  </p:clrMapOvr>
  <p:transition>
    <p:sndAc>
      <p:stSnd>
        <p:snd r:embed="rId2" name="click.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normAutofit/>
          </a:bodyPr>
          <a:lstStyle/>
          <a:p>
            <a:endParaRPr lang="fa-IR" sz="2800" dirty="0">
              <a:solidFill>
                <a:srgbClr val="000099"/>
              </a:solidFill>
            </a:endParaRPr>
          </a:p>
        </p:txBody>
      </p:sp>
      <p:pic>
        <p:nvPicPr>
          <p:cNvPr id="7172" name="Picture 4" descr="C:\Users\2\Desktop\میدیااااا\52\00f3051uujb.gif"/>
          <p:cNvPicPr>
            <a:picLocks noChangeAspect="1" noChangeArrowheads="1" noCrop="1"/>
          </p:cNvPicPr>
          <p:nvPr/>
        </p:nvPicPr>
        <p:blipFill>
          <a:blip r:embed="rId3"/>
          <a:srcRect/>
          <a:stretch>
            <a:fillRect/>
          </a:stretch>
        </p:blipFill>
        <p:spPr bwMode="auto">
          <a:xfrm>
            <a:off x="285720" y="214290"/>
            <a:ext cx="8501122" cy="1314450"/>
          </a:xfrm>
          <a:prstGeom prst="rect">
            <a:avLst/>
          </a:prstGeom>
          <a:noFill/>
        </p:spPr>
      </p:pic>
      <p:sp>
        <p:nvSpPr>
          <p:cNvPr id="7" name="Content Placeholder 2"/>
          <p:cNvSpPr txBox="1">
            <a:spLocks/>
          </p:cNvSpPr>
          <p:nvPr/>
        </p:nvSpPr>
        <p:spPr>
          <a:xfrm>
            <a:off x="304800" y="1600200"/>
            <a:ext cx="8610600" cy="5105400"/>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1">
            <a:normAutofit fontScale="92500" lnSpcReduction="10000"/>
          </a:bodyPr>
          <a:lstStyle/>
          <a:p>
            <a:r>
              <a:rPr lang="fa-IR" sz="1200" dirty="0">
                <a:cs typeface="B Tabassom" panose="00000400000000000000" pitchFamily="2" charset="-78"/>
              </a:rPr>
              <a:t>پروین اعتصامی و محمد رضا شاه پهلوی</a:t>
            </a:r>
            <a:br>
              <a:rPr lang="fa-IR" sz="1200" dirty="0">
                <a:cs typeface="B Tabassom" panose="00000400000000000000" pitchFamily="2" charset="-78"/>
              </a:rPr>
            </a:br>
            <a:r>
              <a:rPr lang="fa-IR" sz="1200" dirty="0">
                <a:cs typeface="B Tabassom" panose="00000400000000000000" pitchFamily="2" charset="-78"/>
              </a:rPr>
              <a:t/>
            </a:r>
            <a:br>
              <a:rPr lang="fa-IR" sz="1200" dirty="0">
                <a:cs typeface="B Tabassom" panose="00000400000000000000" pitchFamily="2" charset="-78"/>
              </a:rPr>
            </a:br>
            <a:endParaRPr lang="fa-IR" sz="1200" dirty="0">
              <a:cs typeface="B Tabassom" panose="00000400000000000000" pitchFamily="2" charset="-78"/>
            </a:endParaRPr>
          </a:p>
          <a:p>
            <a:r>
              <a:rPr lang="fa-IR" sz="1200" dirty="0">
                <a:cs typeface="B Tabassom" panose="00000400000000000000" pitchFamily="2" charset="-78"/>
              </a:rPr>
              <a:t>این شاعر آزاده، پیشنهاد ورود به دربار را با بلند نظری نپذیرفت و مدال وزارت معارف ایران را رد کرد.</a:t>
            </a:r>
            <a:br>
              <a:rPr lang="fa-IR" sz="1200" dirty="0">
                <a:cs typeface="B Tabassom" panose="00000400000000000000" pitchFamily="2" charset="-78"/>
              </a:rPr>
            </a:br>
            <a:r>
              <a:rPr lang="fa-IR" sz="1200" dirty="0">
                <a:cs typeface="B Tabassom" panose="00000400000000000000" pitchFamily="2" charset="-78"/>
              </a:rPr>
              <a:t/>
            </a:r>
            <a:br>
              <a:rPr lang="fa-IR" sz="1200" dirty="0">
                <a:cs typeface="B Tabassom" panose="00000400000000000000" pitchFamily="2" charset="-78"/>
              </a:rPr>
            </a:br>
            <a:endParaRPr lang="fa-IR" sz="1200" dirty="0">
              <a:cs typeface="B Tabassom" panose="00000400000000000000" pitchFamily="2" charset="-78"/>
            </a:endParaRPr>
          </a:p>
          <a:p>
            <a:r>
              <a:rPr lang="fa-IR" sz="1200" dirty="0">
                <a:cs typeface="B Tabassom" panose="00000400000000000000" pitchFamily="2" charset="-78"/>
              </a:rPr>
              <a:t>ازدواج پروین اعتصامی</a:t>
            </a:r>
          </a:p>
          <a:p>
            <a:r>
              <a:rPr lang="fa-IR" sz="1200" dirty="0">
                <a:cs typeface="B Tabassom" panose="00000400000000000000" pitchFamily="2" charset="-78"/>
              </a:rPr>
              <a:t>پروین در نوزده تیر ماه 1313 با پسر عموی خود ازدواج کرد و چهار ماه پس از عقد ازدواج به کرمانشاه به خانه شوهر رفت.</a:t>
            </a:r>
            <a:br>
              <a:rPr lang="fa-IR" sz="1200" dirty="0">
                <a:cs typeface="B Tabassom" panose="00000400000000000000" pitchFamily="2" charset="-78"/>
              </a:rPr>
            </a:br>
            <a:r>
              <a:rPr lang="fa-IR" sz="1200" dirty="0">
                <a:cs typeface="B Tabassom" panose="00000400000000000000" pitchFamily="2" charset="-78"/>
              </a:rPr>
              <a:t/>
            </a:r>
            <a:br>
              <a:rPr lang="fa-IR" sz="1200" dirty="0">
                <a:cs typeface="B Tabassom" panose="00000400000000000000" pitchFamily="2" charset="-78"/>
              </a:rPr>
            </a:br>
            <a:r>
              <a:rPr lang="fa-IR" sz="1200" dirty="0">
                <a:cs typeface="B Tabassom" panose="00000400000000000000" pitchFamily="2" charset="-78"/>
              </a:rPr>
              <a:t>شوهر پروین از افسران شهربانی و هنگام وصلت با او رئیس شهربانی در کرمانشاه بود. اخلاق نظامی ‌او با روح لطیف و آزاده پروین مغایرت داشت. او که در خانه ای سرشار از مظاهر معنوی و ادبی و به دور از هر گونه آلودگی پرورش یافته بود پس از ازدواج ناگهان به خانه ای وارد شد که یک دم از بساط عیش و نوش خالی نبود و طبیعی است همگامی ‌این دو طبع مخالف نمی‌توانست دیری بپاید و سرانجام این ازدواج ناهمگون به جدایی کشید و پروین پس از دو ماه و نیم اقامت در خانه شوهر با گذشتن از کابین طلاق گرفت.</a:t>
            </a:r>
            <a:br>
              <a:rPr lang="fa-IR" sz="1200" dirty="0">
                <a:cs typeface="B Tabassom" panose="00000400000000000000" pitchFamily="2" charset="-78"/>
              </a:rPr>
            </a:br>
            <a:r>
              <a:rPr lang="fa-IR" sz="1200" dirty="0">
                <a:cs typeface="B Tabassom" panose="00000400000000000000" pitchFamily="2" charset="-78"/>
              </a:rPr>
              <a:t/>
            </a:r>
            <a:br>
              <a:rPr lang="fa-IR" sz="1200" dirty="0">
                <a:cs typeface="B Tabassom" panose="00000400000000000000" pitchFamily="2" charset="-78"/>
              </a:rPr>
            </a:br>
            <a:r>
              <a:rPr lang="fa-IR" sz="1200" dirty="0">
                <a:cs typeface="B Tabassom" panose="00000400000000000000" pitchFamily="2" charset="-78"/>
              </a:rPr>
              <a:t>با این همه او تلخی شکست را با خونسردی و متانت شگفت آوری تحمل کرد و تا پایان عمر از آن سخنی بر زبان نیاورد و شکایتی ننمود.</a:t>
            </a:r>
            <a:br>
              <a:rPr lang="fa-IR" sz="1200" dirty="0">
                <a:cs typeface="B Tabassom" panose="00000400000000000000" pitchFamily="2" charset="-78"/>
              </a:rPr>
            </a:br>
            <a:r>
              <a:rPr lang="fa-IR" sz="1200" dirty="0">
                <a:cs typeface="B Tabassom" panose="00000400000000000000" pitchFamily="2" charset="-78"/>
              </a:rPr>
              <a:t> </a:t>
            </a:r>
            <a:br>
              <a:rPr lang="fa-IR" sz="1200" dirty="0">
                <a:cs typeface="B Tabassom" panose="00000400000000000000" pitchFamily="2" charset="-78"/>
              </a:rPr>
            </a:br>
            <a:r>
              <a:rPr lang="fa-IR" sz="1200" dirty="0">
                <a:cs typeface="B Tabassom" panose="00000400000000000000" pitchFamily="2" charset="-78"/>
              </a:rPr>
              <a:t>بعد از آن واقعه تأثیرانگیز پروین مدتی در کتابخانه دانشسرای عالی تهران سمت کتابداری داشت و به کار سرودن اشعار ناب خود نیز ادامه می‌داد. تا اینکه دست اجل او را در 34 سالگی از جامعه ادبی گرفت در حالی که بعد از آن سالها می‌توانست عالی ترین پدیده‌های ذوقی و فکری انسانی را به ادبیات پارسی ارمغان نماید. به هرحال در شب 16 فروردین سال 1320 خورشیدی به بیماری حصبه در تهران زندگی را بدرود گفت و پیکر او را به قم بردند و در جوار قبر پدر دانشمندش در مقبره خانوادگی بخاک سپردند.</a:t>
            </a:r>
            <a:br>
              <a:rPr lang="fa-IR" sz="1200" dirty="0">
                <a:cs typeface="B Tabassom" panose="00000400000000000000" pitchFamily="2" charset="-78"/>
              </a:rPr>
            </a:br>
            <a:r>
              <a:rPr lang="fa-IR" sz="1200" dirty="0">
                <a:cs typeface="B Tabassom" panose="00000400000000000000" pitchFamily="2" charset="-78"/>
              </a:rPr>
              <a:t/>
            </a:r>
            <a:br>
              <a:rPr lang="fa-IR" sz="1200" dirty="0">
                <a:cs typeface="B Tabassom" panose="00000400000000000000" pitchFamily="2" charset="-78"/>
              </a:rPr>
            </a:br>
            <a:r>
              <a:rPr lang="fa-IR" sz="1200" dirty="0">
                <a:cs typeface="B Tabassom" panose="00000400000000000000" pitchFamily="2" charset="-78"/>
              </a:rPr>
              <a:t>در تهران و ولایات، ادبا و شعرا از زن و مرد اشعار و مقالاتی در جراید نشر و مجالس یادبودی برای او برپا کردند.</a:t>
            </a:r>
            <a:br>
              <a:rPr lang="fa-IR" sz="1200" dirty="0">
                <a:cs typeface="B Tabassom" panose="00000400000000000000" pitchFamily="2" charset="-78"/>
              </a:rPr>
            </a:br>
            <a:r>
              <a:rPr lang="fa-IR" sz="1200" dirty="0">
                <a:cs typeface="B Tabassom" panose="00000400000000000000" pitchFamily="2" charset="-78"/>
              </a:rPr>
              <a:t/>
            </a:r>
            <a:br>
              <a:rPr lang="fa-IR" sz="1200" dirty="0">
                <a:cs typeface="B Tabassom" panose="00000400000000000000" pitchFamily="2" charset="-78"/>
              </a:rPr>
            </a:br>
            <a:r>
              <a:rPr lang="fa-IR" sz="1200" dirty="0">
                <a:cs typeface="B Tabassom" panose="00000400000000000000" pitchFamily="2" charset="-78"/>
              </a:rPr>
              <a:t>در سال 1314 چاپ اول دیوان پروین اعتصامی، شاعره توانای ایران، به همت پدر ادیب و گرانمایه اش انتشار یافت و دنیای فارسی زبان از ظهور بلبل داستانسرای دیگری در گلزار پر طراوت و صفای ادب فارسی آگاهی یافت و از غنچه معطر ذوق و طبع او محفوظ شد.</a:t>
            </a:r>
            <a:br>
              <a:rPr lang="fa-IR" sz="1200" dirty="0">
                <a:cs typeface="B Tabassom" panose="00000400000000000000" pitchFamily="2" charset="-78"/>
              </a:rPr>
            </a:br>
            <a:r>
              <a:rPr lang="fa-IR" sz="1200" dirty="0">
                <a:cs typeface="B Tabassom" panose="00000400000000000000" pitchFamily="2" charset="-78"/>
              </a:rPr>
              <a:t/>
            </a:r>
            <a:br>
              <a:rPr lang="fa-IR" sz="1200" dirty="0">
                <a:cs typeface="B Tabassom" panose="00000400000000000000" pitchFamily="2" charset="-78"/>
              </a:rPr>
            </a:br>
            <a:r>
              <a:rPr lang="fa-IR" sz="1200" dirty="0">
                <a:cs typeface="B Tabassom" panose="00000400000000000000" pitchFamily="2" charset="-78"/>
              </a:rPr>
              <a:t>پروین برای سنگ مزار خود نیز قطعه اندوهباری سروده که هم اکنون بر لوح نماینده مرقدش حک شده است.</a:t>
            </a:r>
            <a:br>
              <a:rPr lang="fa-IR" sz="1200" dirty="0">
                <a:cs typeface="B Tabassom" panose="00000400000000000000" pitchFamily="2" charset="-78"/>
              </a:rPr>
            </a:br>
            <a:r>
              <a:rPr lang="fa-IR" sz="1200" dirty="0">
                <a:cs typeface="B Tabassom" panose="00000400000000000000" pitchFamily="2" charset="-78"/>
              </a:rPr>
              <a:t> </a:t>
            </a:r>
          </a:p>
          <a:p>
            <a:r>
              <a:rPr lang="fa-IR" sz="1200" dirty="0">
                <a:cs typeface="B Tabassom" panose="00000400000000000000" pitchFamily="2" charset="-78"/>
              </a:rPr>
              <a:t>ویژگی سخن پروین</a:t>
            </a:r>
          </a:p>
          <a:p>
            <a:r>
              <a:rPr lang="fa-IR" sz="1200" dirty="0">
                <a:cs typeface="B Tabassom" panose="00000400000000000000" pitchFamily="2" charset="-78"/>
              </a:rPr>
              <a:t>او در قصایدش پیرو سبک متقدمین به ویژه ناصرخسرو است و اشعارش بیشتر شامل مضامین اخلاقی و عرفانی می‌باشد. پروین موضوعات حکمتی و اخلاقی را با چنان زبان ساده و شیوایی بیان می‌دارد که خواننده را از هر طبقه تحت تاثیر قرار می‌دهد. او در قدرت کلام و چیره دستی بر صنایع و آداب سخنوری هم پایه‌ی گویندگان نامدار قرار داشته و در این میان به مناظره توجه خاص دارد و این شیوهء را که شیوهء شاعران شمال و غرب ایران بود احیاء می‌نماید. پروین تحت تاثیر سعدی و حافظ بوده و اشعارش ترکیبی است از دو سبک خراسانی و سبک عراقی.</a:t>
            </a:r>
            <a:r>
              <a:rPr lang="fa-IR" sz="1200" dirty="0">
                <a:cs typeface="B Jadid" panose="00000700000000000000" pitchFamily="2" charset="-78"/>
              </a:rPr>
              <a:t/>
            </a:r>
            <a:br>
              <a:rPr lang="fa-IR" sz="1200" dirty="0">
                <a:cs typeface="B Jadid" panose="00000700000000000000" pitchFamily="2" charset="-78"/>
              </a:rPr>
            </a:br>
            <a:r>
              <a:rPr lang="fa-IR" sz="1200" dirty="0">
                <a:cs typeface="B Jadid" panose="00000700000000000000" pitchFamily="2" charset="-78"/>
              </a:rPr>
              <a:t/>
            </a:r>
            <a:br>
              <a:rPr lang="fa-IR" sz="1200" dirty="0">
                <a:cs typeface="B Jadid" panose="00000700000000000000" pitchFamily="2" charset="-78"/>
              </a:rPr>
            </a:br>
            <a:r>
              <a:rPr lang="fa-IR" sz="800" dirty="0"/>
              <a:t/>
            </a:r>
            <a:br>
              <a:rPr lang="fa-IR" sz="800" dirty="0"/>
            </a:br>
            <a:endParaRPr lang="fa-IR" sz="800" dirty="0"/>
          </a:p>
        </p:txBody>
      </p:sp>
    </p:spTree>
    <p:extLst>
      <p:ext uri="{BB962C8B-B14F-4D97-AF65-F5344CB8AC3E}">
        <p14:creationId xmlns:p14="http://schemas.microsoft.com/office/powerpoint/2010/main" val="3162678466"/>
      </p:ext>
    </p:extLst>
  </p:cSld>
  <p:clrMapOvr>
    <a:masterClrMapping/>
  </p:clrMapOvr>
  <p:transition>
    <p:sndAc>
      <p:stSnd>
        <p:snd r:embed="rId2" name="click.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normAutofit/>
          </a:bodyPr>
          <a:lstStyle/>
          <a:p>
            <a:endParaRPr lang="fa-IR" sz="2800" dirty="0">
              <a:solidFill>
                <a:srgbClr val="000099"/>
              </a:solidFill>
            </a:endParaRPr>
          </a:p>
        </p:txBody>
      </p:sp>
      <p:pic>
        <p:nvPicPr>
          <p:cNvPr id="7172" name="Picture 4" descr="C:\Users\2\Desktop\میدیااااا\52\00f3051uujb.gif"/>
          <p:cNvPicPr>
            <a:picLocks noChangeAspect="1" noChangeArrowheads="1" noCrop="1"/>
          </p:cNvPicPr>
          <p:nvPr/>
        </p:nvPicPr>
        <p:blipFill>
          <a:blip r:embed="rId3"/>
          <a:srcRect/>
          <a:stretch>
            <a:fillRect/>
          </a:stretch>
        </p:blipFill>
        <p:spPr bwMode="auto">
          <a:xfrm>
            <a:off x="285720" y="214290"/>
            <a:ext cx="8501122" cy="1314450"/>
          </a:xfrm>
          <a:prstGeom prst="rect">
            <a:avLst/>
          </a:prstGeom>
          <a:noFill/>
        </p:spPr>
      </p:pic>
      <p:sp>
        <p:nvSpPr>
          <p:cNvPr id="7" name="Content Placeholder 2"/>
          <p:cNvSpPr txBox="1">
            <a:spLocks/>
          </p:cNvSpPr>
          <p:nvPr/>
        </p:nvSpPr>
        <p:spPr>
          <a:xfrm>
            <a:off x="304800" y="1600200"/>
            <a:ext cx="8610600" cy="5105400"/>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1">
            <a:normAutofit/>
          </a:bodyPr>
          <a:lstStyle/>
          <a:p>
            <a:r>
              <a:rPr lang="fa-IR" sz="1200" dirty="0">
                <a:cs typeface="B Tabassom" panose="00000400000000000000" pitchFamily="2" charset="-78"/>
              </a:rPr>
              <a:t>دیوان پروین اعتصامی</a:t>
            </a:r>
            <a:br>
              <a:rPr lang="fa-IR" sz="1200" dirty="0">
                <a:cs typeface="B Tabassom" panose="00000400000000000000" pitchFamily="2" charset="-78"/>
              </a:rPr>
            </a:br>
            <a:r>
              <a:rPr lang="fa-IR" sz="1200" dirty="0">
                <a:cs typeface="B Tabassom" panose="00000400000000000000" pitchFamily="2" charset="-78"/>
              </a:rPr>
              <a:t/>
            </a:r>
            <a:br>
              <a:rPr lang="fa-IR" sz="1200" dirty="0">
                <a:cs typeface="B Tabassom" panose="00000400000000000000" pitchFamily="2" charset="-78"/>
              </a:rPr>
            </a:br>
            <a:endParaRPr lang="fa-IR" sz="1200" dirty="0">
              <a:cs typeface="B Tabassom" panose="00000400000000000000" pitchFamily="2" charset="-78"/>
            </a:endParaRPr>
          </a:p>
          <a:p>
            <a:r>
              <a:rPr lang="fa-IR" sz="1200" dirty="0">
                <a:cs typeface="B Tabassom" panose="00000400000000000000" pitchFamily="2" charset="-78"/>
              </a:rPr>
              <a:t>چاپ اول دیوان که آراسته به دیباچه پر مغز شاعر و استاد سخن شناس ملک الشعرای بهار و حاوی نتیجه بررسی و تحقیق او در تعیین ارزش ادبی و ویژگی‌های سخن پروین بود شامل بیش از یک صد و پنجاه قصیده و مثنوی در زمان شاعر و با قطعه ای در مقدمه از خود او تنظیم شده بود. پروین با اعتقاد راسخ به تأثیر پدر بزرگوارش در پرورش طبعش، دیوان خود را به او تقدیم می‌کند.</a:t>
            </a:r>
            <a:br>
              <a:rPr lang="fa-IR" sz="1200" dirty="0">
                <a:cs typeface="B Tabassom" panose="00000400000000000000" pitchFamily="2" charset="-78"/>
              </a:rPr>
            </a:br>
            <a:r>
              <a:rPr lang="fa-IR" sz="1200" dirty="0">
                <a:cs typeface="B Tabassom" panose="00000400000000000000" pitchFamily="2" charset="-78"/>
              </a:rPr>
              <a:t/>
            </a:r>
            <a:br>
              <a:rPr lang="fa-IR" sz="1200" dirty="0">
                <a:cs typeface="B Tabassom" panose="00000400000000000000" pitchFamily="2" charset="-78"/>
              </a:rPr>
            </a:br>
            <a:r>
              <a:rPr lang="fa-IR" sz="1200" dirty="0">
                <a:cs typeface="B Tabassom" panose="00000400000000000000" pitchFamily="2" charset="-78"/>
              </a:rPr>
              <a:t>قریحه سرشار و استعداد خارق‌العاده پروین در شعر همواره موجب حیرت فضلا و دانشمندانی بود که با پدرش معاشرت داشتند، به همین جهت برخی بر این گمان بودند که آن اشعار از او نیست.</a:t>
            </a:r>
            <a:br>
              <a:rPr lang="fa-IR" sz="1200" dirty="0">
                <a:cs typeface="B Tabassom" panose="00000400000000000000" pitchFamily="2" charset="-78"/>
              </a:rPr>
            </a:br>
            <a:r>
              <a:rPr lang="fa-IR" sz="1200" dirty="0">
                <a:cs typeface="B Tabassom" panose="00000400000000000000" pitchFamily="2" charset="-78"/>
              </a:rPr>
              <a:t/>
            </a:r>
            <a:br>
              <a:rPr lang="fa-IR" sz="1200" dirty="0">
                <a:cs typeface="B Tabassom" panose="00000400000000000000" pitchFamily="2" charset="-78"/>
              </a:rPr>
            </a:br>
            <a:r>
              <a:rPr lang="fa-IR" sz="1200" dirty="0">
                <a:cs typeface="B Tabassom" panose="00000400000000000000" pitchFamily="2" charset="-78"/>
              </a:rPr>
              <a:t>پروین اعتصامی ‌بی تردید بزرگترین شاعر زن ایرانی است که در طول تاریخ ادبیات پارسی ظهور نموده است. اشعار وی پیش از آنکه به صورت دیوان منتشر شود در مجلد دوم مجله بهار که به قلم پدرش مرحوم یوسف اعتصام الملک انتشار می‌یافت چاپ می‌شد (1302 ـ 1300 خورشیدی) دیوان اشعار پروین اعتصامی‌که شامل 6500 بیت از قصیده و مثنوی و قطعه است تاکنون چندین بار به چاپ رسیده است.</a:t>
            </a:r>
            <a:br>
              <a:rPr lang="fa-IR" sz="1200" dirty="0">
                <a:cs typeface="B Tabassom" panose="00000400000000000000" pitchFamily="2" charset="-78"/>
              </a:rPr>
            </a:br>
            <a:r>
              <a:rPr lang="fa-IR" sz="1200" dirty="0">
                <a:cs typeface="B Tabassom" panose="00000400000000000000" pitchFamily="2" charset="-78"/>
              </a:rPr>
              <a:t/>
            </a:r>
            <a:br>
              <a:rPr lang="fa-IR" sz="1200" dirty="0">
                <a:cs typeface="B Tabassom" panose="00000400000000000000" pitchFamily="2" charset="-78"/>
              </a:rPr>
            </a:br>
            <a:r>
              <a:rPr lang="fa-IR" sz="1200" dirty="0">
                <a:cs typeface="B Tabassom" panose="00000400000000000000" pitchFamily="2" charset="-78"/>
              </a:rPr>
              <a:t>مقدمه دیوان به قلم شادروان استاد محمد تقی ملک الشعرای بهار است که پیرامون سبک اشعار پروین و ویژگیهای اشعار او نوشته است.</a:t>
            </a:r>
            <a:br>
              <a:rPr lang="fa-IR" sz="1200" dirty="0">
                <a:cs typeface="B Tabassom" panose="00000400000000000000" pitchFamily="2" charset="-78"/>
              </a:rPr>
            </a:br>
            <a:r>
              <a:rPr lang="fa-IR" sz="1200" dirty="0">
                <a:cs typeface="B Tabassom" panose="00000400000000000000" pitchFamily="2" charset="-78"/>
              </a:rPr>
              <a:t> </a:t>
            </a:r>
          </a:p>
          <a:p>
            <a:r>
              <a:rPr lang="fa-IR" sz="1200" dirty="0">
                <a:cs typeface="B Tabassom" panose="00000400000000000000" pitchFamily="2" charset="-78"/>
              </a:rPr>
              <a:t>سخن آخر درباره پروین اعتصامی</a:t>
            </a:r>
          </a:p>
          <a:p>
            <a:r>
              <a:rPr lang="fa-IR" sz="1200" dirty="0">
                <a:cs typeface="B Tabassom" panose="00000400000000000000" pitchFamily="2" charset="-78"/>
              </a:rPr>
              <a:t>عمر پروین بسیار کوتاه بود، کمتر زنی از میان سخنگویان اقبالی همچون پروین داشت که در دورانی این چنین کوتاه شهرتی فراگیر داشته باشد. پنجاه سال و اندی است که از درگذشت این شاعره بنام می‌گذرد و همگان اشعار پروین را می‌خوانند و وی را ستایش می‌کنند و بسیاری از ابیات آن به صورت ضرب المثل به زبان خاص و عام جاری گشته است.</a:t>
            </a:r>
            <a:br>
              <a:rPr lang="fa-IR" sz="1200" dirty="0">
                <a:cs typeface="B Tabassom" panose="00000400000000000000" pitchFamily="2" charset="-78"/>
              </a:rPr>
            </a:br>
            <a:r>
              <a:rPr lang="fa-IR" sz="1200" dirty="0">
                <a:cs typeface="B Tabassom" panose="00000400000000000000" pitchFamily="2" charset="-78"/>
              </a:rPr>
              <a:t/>
            </a:r>
            <a:br>
              <a:rPr lang="fa-IR" sz="1200" dirty="0">
                <a:cs typeface="B Tabassom" panose="00000400000000000000" pitchFamily="2" charset="-78"/>
              </a:rPr>
            </a:br>
            <a:r>
              <a:rPr lang="fa-IR" sz="1200" dirty="0">
                <a:cs typeface="B Tabassom" panose="00000400000000000000" pitchFamily="2" charset="-78"/>
              </a:rPr>
              <a:t>شعر پروین شیوا، ساده و دلنشین است. مضمون‌های متنوع پروین مانند باغ پرگیاهی است که به راستی روح را نوازش می‌دهد. اخلاق و همه تعابیر و مفاهیم زیبا و عادلانه آن چون ستاره ای تابناک بر دیوان پروین می‌درخشد چنانکه استاد بهار در مورد اشعار وی می‌فرمایند  پروین در قصاید خود پس از بیانات حکیمانه و عارفانه روح انسان را به سوی سعی و عمل امید، حیات، اغتنام وقت، کسب کمال، همت، اقدام نیک بختی و فضیلت سوق می‌دهد. وی این قطعه را برای سنگ مزار خود سروده است.</a:t>
            </a:r>
          </a:p>
        </p:txBody>
      </p:sp>
    </p:spTree>
    <p:extLst>
      <p:ext uri="{BB962C8B-B14F-4D97-AF65-F5344CB8AC3E}">
        <p14:creationId xmlns:p14="http://schemas.microsoft.com/office/powerpoint/2010/main" val="899182464"/>
      </p:ext>
    </p:extLst>
  </p:cSld>
  <p:clrMapOvr>
    <a:masterClrMapping/>
  </p:clrMapOvr>
  <p:transition>
    <p:sndAc>
      <p:stSnd>
        <p:snd r:embed="rId2" name="click.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348" y="274638"/>
            <a:ext cx="7972452" cy="1143000"/>
          </a:xfrm>
        </p:spPr>
        <p:txBody>
          <a:bodyPr/>
          <a:lstStyle/>
          <a:p>
            <a:endParaRPr lang="fa-IR" dirty="0"/>
          </a:p>
        </p:txBody>
      </p:sp>
      <p:pic>
        <p:nvPicPr>
          <p:cNvPr id="1026" name="Picture 2" descr="C:\Users\2\Desktop\میدیااااا\52\92889522063510081979.gif"/>
          <p:cNvPicPr>
            <a:picLocks noChangeAspect="1" noChangeArrowheads="1" noCrop="1"/>
          </p:cNvPicPr>
          <p:nvPr/>
        </p:nvPicPr>
        <p:blipFill>
          <a:blip r:embed="rId3"/>
          <a:srcRect/>
          <a:stretch>
            <a:fillRect/>
          </a:stretch>
        </p:blipFill>
        <p:spPr bwMode="auto">
          <a:xfrm>
            <a:off x="0" y="0"/>
            <a:ext cx="9144000" cy="6858000"/>
          </a:xfrm>
          <a:prstGeom prst="rect">
            <a:avLst/>
          </a:prstGeom>
          <a:noFill/>
        </p:spPr>
      </p:pic>
      <p:sp>
        <p:nvSpPr>
          <p:cNvPr id="3" name="Content Placeholder 2"/>
          <p:cNvSpPr>
            <a:spLocks noGrp="1"/>
          </p:cNvSpPr>
          <p:nvPr>
            <p:ph idx="1"/>
          </p:nvPr>
        </p:nvSpPr>
        <p:spPr>
          <a:xfrm>
            <a:off x="0" y="1600200"/>
            <a:ext cx="8686800" cy="4525963"/>
          </a:xfrm>
        </p:spPr>
        <p:txBody>
          <a:bodyPr>
            <a:normAutofit/>
          </a:bodyPr>
          <a:lstStyle/>
          <a:p>
            <a:pPr algn="ctr">
              <a:buNone/>
            </a:pPr>
            <a:endParaRPr lang="fa-IR" sz="6600" dirty="0" smtClean="0">
              <a:cs typeface="B Aseman" pitchFamily="2" charset="-78"/>
            </a:endParaRPr>
          </a:p>
          <a:p>
            <a:pPr algn="ctr">
              <a:buNone/>
            </a:pPr>
            <a:r>
              <a:rPr lang="fa-IR" sz="6600" dirty="0" smtClean="0">
                <a:solidFill>
                  <a:schemeClr val="bg1"/>
                </a:solidFill>
                <a:cs typeface="B Aseman" pitchFamily="2" charset="-78"/>
              </a:rPr>
              <a:t>کاری </a:t>
            </a:r>
            <a:r>
              <a:rPr lang="fa-IR" sz="6600" smtClean="0">
                <a:solidFill>
                  <a:schemeClr val="bg1"/>
                </a:solidFill>
                <a:cs typeface="B Aseman" pitchFamily="2" charset="-78"/>
              </a:rPr>
              <a:t>از حسین کلانی</a:t>
            </a:r>
            <a:endParaRPr lang="fa-IR" sz="6600" dirty="0" smtClean="0">
              <a:solidFill>
                <a:schemeClr val="bg1"/>
              </a:solidFill>
              <a:cs typeface="B Aseman" pitchFamily="2" charset="-78"/>
            </a:endParaRPr>
          </a:p>
        </p:txBody>
      </p:sp>
      <p:sp>
        <p:nvSpPr>
          <p:cNvPr id="4" name="Rectangle 3"/>
          <p:cNvSpPr/>
          <p:nvPr/>
        </p:nvSpPr>
        <p:spPr>
          <a:xfrm>
            <a:off x="-121337" y="19259"/>
            <a:ext cx="184730" cy="3046988"/>
          </a:xfrm>
          <a:prstGeom prst="rect">
            <a:avLst/>
          </a:prstGeom>
          <a:noFill/>
        </p:spPr>
        <p:txBody>
          <a:bodyPr wrap="none" lIns="91440" tIns="45720" rIns="91440" bIns="45720">
            <a:spAutoFit/>
          </a:bodyPr>
          <a:lstStyle/>
          <a:p>
            <a:pPr algn="ctr"/>
            <a:endParaRPr lang="en-US" sz="13800" b="1" cap="none" spc="0" dirty="0" smtClean="0">
              <a:ln w="12700">
                <a:solidFill>
                  <a:schemeClr val="accent5"/>
                </a:solidFill>
                <a:prstDash val="solid"/>
              </a:ln>
              <a:pattFill prst="ltDnDiag">
                <a:fgClr>
                  <a:schemeClr val="accent5">
                    <a:lumMod val="60000"/>
                    <a:lumOff val="40000"/>
                  </a:schemeClr>
                </a:fgClr>
                <a:bgClr>
                  <a:schemeClr val="bg1"/>
                </a:bgClr>
              </a:pattFill>
              <a:effectLst/>
            </a:endParaRPr>
          </a:p>
          <a:p>
            <a:pPr algn="ctr"/>
            <a:endParaRPr lang="en-US" sz="5400" b="1" cap="none" spc="0" dirty="0">
              <a:ln w="12700">
                <a:solidFill>
                  <a:schemeClr val="accent5"/>
                </a:solidFill>
                <a:prstDash val="solid"/>
              </a:ln>
              <a:pattFill prst="ltDnDiag">
                <a:fgClr>
                  <a:schemeClr val="accent5">
                    <a:lumMod val="60000"/>
                    <a:lumOff val="40000"/>
                  </a:schemeClr>
                </a:fgClr>
                <a:bgClr>
                  <a:schemeClr val="bg1"/>
                </a:bgClr>
              </a:pattFill>
              <a:effectLst/>
            </a:endParaRPr>
          </a:p>
        </p:txBody>
      </p:sp>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3">
                                            <p:txEl>
                                              <p:pRg st="1" end="1"/>
                                            </p:txEl>
                                          </p:spTgt>
                                        </p:tgtEl>
                                        <p:attrNameLst>
                                          <p:attrName>style.visibility</p:attrName>
                                        </p:attrNameLst>
                                      </p:cBhvr>
                                      <p:to>
                                        <p:strVal val="visible"/>
                                      </p:to>
                                    </p:set>
                                    <p:anim by="(-#ppt_w*2)" calcmode="lin" valueType="num">
                                      <p:cBhvr rctx="PPT">
                                        <p:cTn id="7" dur="500" autoRev="1" fill="hold">
                                          <p:stCondLst>
                                            <p:cond delay="0"/>
                                          </p:stCondLst>
                                        </p:cTn>
                                        <p:tgtEl>
                                          <p:spTgt spid="3">
                                            <p:txEl>
                                              <p:pRg st="1" end="1"/>
                                            </p:txEl>
                                          </p:spTgt>
                                        </p:tgtEl>
                                        <p:attrNameLst>
                                          <p:attrName>ppt_w</p:attrName>
                                        </p:attrNameLst>
                                      </p:cBhvr>
                                    </p:anim>
                                    <p:anim by="(#ppt_w*0.50)" calcmode="lin" valueType="num">
                                      <p:cBhvr>
                                        <p:cTn id="8" dur="500" decel="50000" autoRev="1" fill="hold">
                                          <p:stCondLst>
                                            <p:cond delay="0"/>
                                          </p:stCondLst>
                                        </p:cTn>
                                        <p:tgtEl>
                                          <p:spTgt spid="3">
                                            <p:txEl>
                                              <p:pRg st="1" end="1"/>
                                            </p:txEl>
                                          </p:spTgt>
                                        </p:tgtEl>
                                        <p:attrNameLst>
                                          <p:attrName>ppt_x</p:attrName>
                                        </p:attrNameLst>
                                      </p:cBhvr>
                                    </p:anim>
                                    <p:anim from="(-#ppt_h/2)" to="(#ppt_y)" calcmode="lin" valueType="num">
                                      <p:cBhvr>
                                        <p:cTn id="9" dur="1000" fill="hold">
                                          <p:stCondLst>
                                            <p:cond delay="0"/>
                                          </p:stCondLst>
                                        </p:cTn>
                                        <p:tgtEl>
                                          <p:spTgt spid="3">
                                            <p:txEl>
                                              <p:pRg st="1" end="1"/>
                                            </p:txEl>
                                          </p:spTgt>
                                        </p:tgtEl>
                                        <p:attrNameLst>
                                          <p:attrName>ppt_y</p:attrName>
                                        </p:attrNameLst>
                                      </p:cBhvr>
                                    </p:anim>
                                    <p:animRot by="21600000">
                                      <p:cBhvr>
                                        <p:cTn id="10" dur="1000" fill="hold">
                                          <p:stCondLst>
                                            <p:cond delay="0"/>
                                          </p:stCondLst>
                                        </p:cTn>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7796992</TotalTime>
  <Words>832</Words>
  <Application>Microsoft Office PowerPoint</Application>
  <PresentationFormat>On-screen Show (4:3)</PresentationFormat>
  <Paragraphs>50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2</dc:creator>
  <cp:lastModifiedBy>yousof</cp:lastModifiedBy>
  <cp:revision>48</cp:revision>
  <dcterms:created xsi:type="dcterms:W3CDTF">2015-08-11T09:02:14Z</dcterms:created>
  <dcterms:modified xsi:type="dcterms:W3CDTF">2023-05-08T18:02:48Z</dcterms:modified>
</cp:coreProperties>
</file>