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8" r:id="rId9"/>
    <p:sldId id="263"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4B61B66-1D7D-4063-9BB6-79AB79DBA6C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61B66-1D7D-4063-9BB6-79AB79DBA6C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61B66-1D7D-4063-9BB6-79AB79DBA6C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61B66-1D7D-4063-9BB6-79AB79DBA6C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61B66-1D7D-4063-9BB6-79AB79DBA6C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61B66-1D7D-4063-9BB6-79AB79DBA6C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B61B66-1D7D-4063-9BB6-79AB79DBA6C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8" name="Slide Number Placeholder 7"/>
          <p:cNvSpPr>
            <a:spLocks noGrp="1"/>
          </p:cNvSpPr>
          <p:nvPr>
            <p:ph type="sldNum" sz="quarter" idx="11"/>
          </p:nvPr>
        </p:nvSpPr>
        <p:spPr/>
        <p:txBody>
          <a:bodyPr/>
          <a:lstStyle/>
          <a:p>
            <a:fld id="{84B61B66-1D7D-4063-9BB6-79AB79DBA6C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B61B66-1D7D-4063-9BB6-79AB79DBA6C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8475A1-5113-4B5A-B798-97696A75890A}"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84B61B66-1D7D-4063-9BB6-79AB79DBA6C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98475A1-5113-4B5A-B798-97696A75890A}"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61B66-1D7D-4063-9BB6-79AB79DBA6C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98475A1-5113-4B5A-B798-97696A75890A}" type="datetimeFigureOut">
              <a:rPr lang="en-US" smtClean="0"/>
              <a:pPr/>
              <a:t>12/28/2017</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84B61B66-1D7D-4063-9BB6-79AB79DBA6C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fa.wikipedia.org/wiki/%DA%AF%D9%86%D8%A7%D9%87%D8%A7%D9%86_%DA%A9%D8%A8%DB%8C%D8%B1%D9%87_(%D8%A7%D8%B3%D9%84%D8%A7%D9%85)" TargetMode="External"/><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fa.wikipedia.org/wiki/%DA%AF%D9%86%D8%A7%D9%87%D8%A7%D9%86_%DA%A9%D8%A8%DB%8C%D8%B1%D9%87_(%D8%A7%D8%B3%D9%84%D8%A7%D9%85)"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fa.wikipedia.org/wiki/%DA%AF%D9%86%D8%A7%D9%87%D8%A7%D9%86_%DA%A9%D8%A8%DB%8C%D8%B1%D9%87_(%D8%A7%D8%B3%D9%84%D8%A7%D9%85)" TargetMode="External"/><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3124200"/>
            <a:ext cx="5943600" cy="2301240"/>
          </a:xfrm>
          <a:ln>
            <a:solidFill>
              <a:schemeClr val="bg2">
                <a:lumMod val="60000"/>
                <a:lumOff val="40000"/>
              </a:schemeClr>
            </a:solidFill>
          </a:ln>
        </p:spPr>
        <p:txBody>
          <a:bodyPr>
            <a:normAutofit/>
          </a:bodyPr>
          <a:lstStyle/>
          <a:p>
            <a:pPr algn="ctr"/>
            <a:r>
              <a:rPr lang="fa-IR" sz="4000" dirty="0" smtClean="0">
                <a:cs typeface="_koofi_2" pitchFamily="2" charset="-78"/>
              </a:rPr>
              <a:t>موضوع : گناهان كبيره</a:t>
            </a:r>
            <a:r>
              <a:rPr lang="fa-IR" sz="5400" dirty="0" smtClean="0">
                <a:cs typeface="_koofi_2" pitchFamily="2" charset="-78"/>
              </a:rPr>
              <a:t> </a:t>
            </a:r>
            <a:endParaRPr lang="en-US" sz="5400" dirty="0">
              <a:cs typeface="_koofi_2" pitchFamily="2" charset="-78"/>
            </a:endParaRPr>
          </a:p>
        </p:txBody>
      </p:sp>
      <p:sp>
        <p:nvSpPr>
          <p:cNvPr id="3" name="Subtitle 2"/>
          <p:cNvSpPr>
            <a:spLocks noGrp="1"/>
          </p:cNvSpPr>
          <p:nvPr>
            <p:ph type="subTitle" idx="1"/>
          </p:nvPr>
        </p:nvSpPr>
        <p:spPr>
          <a:xfrm>
            <a:off x="1066800" y="228600"/>
            <a:ext cx="6480048" cy="2383012"/>
          </a:xfrm>
        </p:spPr>
        <p:txBody>
          <a:bodyPr>
            <a:normAutofit/>
          </a:bodyPr>
          <a:lstStyle/>
          <a:p>
            <a:r>
              <a:rPr lang="en-US" sz="5400" dirty="0" smtClean="0">
                <a:latin typeface="Balogna" pitchFamily="2" charset="0"/>
              </a:rPr>
              <a:t>In the name of god</a:t>
            </a:r>
            <a:endParaRPr lang="en-US" sz="5400" dirty="0">
              <a:latin typeface="Balogna" pitchFamily="2" charset="0"/>
            </a:endParaRPr>
          </a:p>
        </p:txBody>
      </p:sp>
    </p:spTree>
  </p:cSld>
  <p:clrMapOvr>
    <a:masterClrMapping/>
  </p:clrMapOvr>
  <p:transition>
    <p:plu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MATHEME PIC BOY (16).jpg"/>
          <p:cNvPicPr>
            <a:picLocks noChangeAspect="1"/>
          </p:cNvPicPr>
          <p:nvPr/>
        </p:nvPicPr>
        <p:blipFill>
          <a:blip r:embed="rId2"/>
          <a:stretch>
            <a:fillRect/>
          </a:stretch>
        </p:blipFill>
        <p:spPr>
          <a:xfrm>
            <a:off x="457200" y="457200"/>
            <a:ext cx="6553200" cy="507920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383591975029748.jpeg"/>
          <p:cNvPicPr>
            <a:picLocks noChangeAspect="1"/>
          </p:cNvPicPr>
          <p:nvPr/>
        </p:nvPicPr>
        <p:blipFill>
          <a:blip r:embed="rId2"/>
          <a:stretch>
            <a:fillRect/>
          </a:stretch>
        </p:blipFill>
        <p:spPr>
          <a:xfrm>
            <a:off x="945333" y="228999"/>
            <a:ext cx="6522267" cy="5275663"/>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2971800"/>
            <a:ext cx="2133600" cy="1752600"/>
          </a:xfrm>
        </p:spPr>
        <p:txBody>
          <a:bodyPr>
            <a:normAutofit/>
          </a:bodyPr>
          <a:lstStyle/>
          <a:p>
            <a:pPr algn="l"/>
            <a:r>
              <a:rPr lang="fa-IR" sz="9600" dirty="0" smtClean="0">
                <a:cs typeface="_Aram" pitchFamily="2" charset="-78"/>
              </a:rPr>
              <a:t>پایان</a:t>
            </a:r>
            <a:endParaRPr lang="en-US" sz="9600"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گناهان كبيره </a:t>
            </a:r>
            <a:endParaRPr lang="en-US" dirty="0"/>
          </a:p>
        </p:txBody>
      </p:sp>
      <p:sp>
        <p:nvSpPr>
          <p:cNvPr id="3" name="Content Placeholder 2"/>
          <p:cNvSpPr>
            <a:spLocks noGrp="1"/>
          </p:cNvSpPr>
          <p:nvPr>
            <p:ph idx="1"/>
          </p:nvPr>
        </p:nvSpPr>
        <p:spPr/>
        <p:txBody>
          <a:bodyPr>
            <a:normAutofit fontScale="92500" lnSpcReduction="10000"/>
          </a:bodyPr>
          <a:lstStyle/>
          <a:p>
            <a:pPr algn="r">
              <a:buNone/>
            </a:pPr>
            <a:r>
              <a:rPr lang="fa-IR" sz="2400" dirty="0" smtClean="0"/>
              <a:t>گناهان كبيره گناهاني هستند كه از گناهان ديگر بزرگتر و متفاوت ترند در تعاليم دين اسلام بر مرتكبين انها وعده اتش دوزخ داده اند . در بين روايات شيعه و سني براي شمارش ان اختلافاتي وجود دارد بعضي تعداد ان را بر اساس تعالیم دینی اسلامی بيست وپنج و بعضي هفتاد شمرده اند کسی که گناه کبیره از او سر زند و توبه ننماید فاسق است و نمی‌شود در نماز باو اقتداء کرد و شهادتش پذیرفته نیست و پس از مرگ مستحق عقوبت الهی است مگر اینکه فضل الهی شامل حالش شود که از آنجمله شفاعت پيامبر اسلام و آل پیامبر است. درباره شفاعت پیامبر اسلام گفته‌است که شفاعتم را برای صاحبان گناهان کبیره از امتم ذخیره کرده‌ام. شفاعت من برای صاحبان گناهان کبیره از امتم می‌باشد، اما نیکوکاران، یعنی ترک‌کنندگان کبائر، برایشان راه مواخذه نیست</a:t>
            </a:r>
            <a:endParaRPr lang="en-US" sz="2400" dirty="0"/>
          </a:p>
        </p:txBody>
      </p:sp>
    </p:spTree>
  </p:cSld>
  <p:clrMapOvr>
    <a:masterClrMapping/>
  </p:clrMapOvr>
  <p:transition>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5400" dirty="0" smtClean="0">
                <a:cs typeface="B Kamran" pitchFamily="2" charset="-78"/>
              </a:rPr>
              <a:t>گناهان  كبيره </a:t>
            </a:r>
            <a:endParaRPr lang="en-US" sz="5400" dirty="0">
              <a:cs typeface="B Kamran" pitchFamily="2" charset="-78"/>
            </a:endParaRPr>
          </a:p>
        </p:txBody>
      </p:sp>
      <p:pic>
        <p:nvPicPr>
          <p:cNvPr id="5" name="Content Placeholder 4" descr="36A.JPG"/>
          <p:cNvPicPr>
            <a:picLocks noGrp="1" noChangeAspect="1"/>
          </p:cNvPicPr>
          <p:nvPr>
            <p:ph sz="half" idx="1"/>
          </p:nvPr>
        </p:nvPicPr>
        <p:blipFill>
          <a:blip r:embed="rId2"/>
          <a:stretch>
            <a:fillRect/>
          </a:stretch>
        </p:blipFill>
        <p:spPr>
          <a:xfrm>
            <a:off x="304800" y="1600200"/>
            <a:ext cx="3657600" cy="4343399"/>
          </a:xfrm>
        </p:spPr>
      </p:pic>
      <p:sp>
        <p:nvSpPr>
          <p:cNvPr id="4" name="Content Placeholder 3"/>
          <p:cNvSpPr>
            <a:spLocks noGrp="1"/>
          </p:cNvSpPr>
          <p:nvPr>
            <p:ph sz="half" idx="2"/>
          </p:nvPr>
        </p:nvSpPr>
        <p:spPr>
          <a:xfrm>
            <a:off x="4114800" y="1600200"/>
            <a:ext cx="3810000" cy="4525963"/>
          </a:xfrm>
        </p:spPr>
        <p:txBody>
          <a:bodyPr>
            <a:normAutofit/>
          </a:bodyPr>
          <a:lstStyle/>
          <a:p>
            <a:r>
              <a:rPr lang="fa-IR" sz="2400" dirty="0" smtClean="0"/>
              <a:t>گناه کبیره اثرش مسخ شدن روح انسان است یعنی روح انسان فطرت پاک خود را به کلی از دست می‌دهد و میل انسان به کارهای نیک و خدایی کاهش می‌گیرد و در عوض میل به گناهان دیگر افزایش می‌یابد.</a:t>
            </a:r>
            <a:endParaRPr lang="en-US" sz="2400" dirty="0"/>
          </a:p>
        </p:txBody>
      </p:sp>
    </p:spTree>
  </p:cSld>
  <p:clrMapOvr>
    <a:masterClrMapping/>
  </p:clrMapOvr>
  <p:transition>
    <p:wheel spokes="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669428" flipV="1">
            <a:off x="-2109334" y="1555938"/>
            <a:ext cx="358018" cy="285779"/>
          </a:xfrm>
        </p:spPr>
        <p:txBody>
          <a:bodyPr>
            <a:noAutofit/>
          </a:bodyPr>
          <a:lstStyle/>
          <a:p>
            <a:pPr algn="r"/>
            <a:endParaRPr lang="en-US" dirty="0"/>
          </a:p>
        </p:txBody>
      </p:sp>
      <p:pic>
        <p:nvPicPr>
          <p:cNvPr id="5" name="Picture Placeholder 4" descr="4A2.JPG"/>
          <p:cNvPicPr>
            <a:picLocks noGrp="1" noChangeAspect="1"/>
          </p:cNvPicPr>
          <p:nvPr>
            <p:ph type="pic" idx="1"/>
          </p:nvPr>
        </p:nvPicPr>
        <p:blipFill>
          <a:blip r:embed="rId2"/>
          <a:srcRect t="12548" b="12548"/>
          <a:stretch>
            <a:fillRect/>
          </a:stretch>
        </p:blipFill>
        <p:spPr>
          <a:xfrm>
            <a:off x="1065628" y="1019906"/>
            <a:ext cx="4114800" cy="4771293"/>
          </a:xfrm>
        </p:spPr>
      </p:pic>
      <p:sp>
        <p:nvSpPr>
          <p:cNvPr id="4" name="Text Placeholder 3"/>
          <p:cNvSpPr>
            <a:spLocks noGrp="1"/>
          </p:cNvSpPr>
          <p:nvPr>
            <p:ph type="body" sz="half" idx="2"/>
          </p:nvPr>
        </p:nvSpPr>
        <p:spPr>
          <a:xfrm>
            <a:off x="5105400" y="1752600"/>
            <a:ext cx="3511066" cy="4876800"/>
          </a:xfrm>
        </p:spPr>
        <p:txBody>
          <a:bodyPr>
            <a:normAutofit lnSpcReduction="10000"/>
          </a:bodyPr>
          <a:lstStyle/>
          <a:p>
            <a:r>
              <a:rPr lang="fa-IR" sz="1400" dirty="0" smtClean="0"/>
              <a:t>1</a:t>
            </a:r>
            <a:r>
              <a:rPr lang="fa-IR" sz="1600" dirty="0" smtClean="0"/>
              <a:t>.هر گناهی که در قران و حديث بر کبیره بودن آن تصریح شده باشد(متجاوز از چهل گناه که در روایات اهلبیت پیامبر نام برده شده‌است.)</a:t>
            </a:r>
            <a:r>
              <a:rPr lang="fa-IR" sz="1600" baseline="30000" dirty="0" smtClean="0">
                <a:hlinkClick r:id="rId3"/>
              </a:rPr>
              <a:t>[۳]</a:t>
            </a:r>
            <a:r>
              <a:rPr lang="fa-IR" sz="1600" dirty="0" smtClean="0"/>
              <a:t>.</a:t>
            </a:r>
          </a:p>
          <a:p>
            <a:pPr algn="r"/>
            <a:r>
              <a:rPr lang="fa-IR" sz="1600" dirty="0" smtClean="0"/>
              <a:t>2.هر معصیتی که در قرآن مجید یا سنت معتبر وعده آتش بر ارتکاب آن رسیده باشد</a:t>
            </a:r>
            <a:r>
              <a:rPr lang="fa-IR" sz="1600" baseline="30000" dirty="0" smtClean="0">
                <a:hlinkClick r:id="rId3"/>
              </a:rPr>
              <a:t>[۴]</a:t>
            </a:r>
            <a:r>
              <a:rPr lang="fa-IR" sz="1600" dirty="0" smtClean="0"/>
              <a:t>.</a:t>
            </a:r>
          </a:p>
          <a:p>
            <a:r>
              <a:rPr lang="fa-IR" sz="1600" dirty="0" smtClean="0"/>
              <a:t>3.هر گناهی که در قرآن یا سنت معتبر از گناهی که کبیره بودنش مسلم است بزرگتر شمرده شود.</a:t>
            </a:r>
            <a:r>
              <a:rPr lang="fa-IR" sz="1600" baseline="30000" dirty="0" smtClean="0">
                <a:hlinkClick r:id="rId3"/>
              </a:rPr>
              <a:t>[۵]</a:t>
            </a:r>
            <a:r>
              <a:rPr lang="fa-IR" sz="1600" dirty="0" smtClean="0"/>
              <a:t>.</a:t>
            </a:r>
          </a:p>
          <a:p>
            <a:r>
              <a:rPr lang="fa-IR" sz="1600" dirty="0" smtClean="0"/>
              <a:t>4.هر گناهی که نزد متدینین و متشرعین بزرگ شمرده شود بطوری که یقین حاصل شود که بزرگی آن منتهی بزمان معصوم می‌گردد، مانند نجس نمودن مسجد از روی علم و عمد و بقصد هتک احترام خانه خدا، پرتاب کردن و انداختن قرآن مجید</a:t>
            </a:r>
            <a:r>
              <a:rPr lang="fa-IR" sz="1600" baseline="30000" dirty="0" smtClean="0">
                <a:hlinkClick r:id="rId3"/>
              </a:rPr>
              <a:t>[۶]</a:t>
            </a:r>
            <a:r>
              <a:rPr lang="fa-IR" sz="1600" dirty="0" smtClean="0"/>
              <a:t>.</a:t>
            </a:r>
          </a:p>
          <a:p>
            <a:r>
              <a:rPr lang="fa-IR" sz="1600" dirty="0" smtClean="0"/>
              <a:t>5.تکرار گناه صغیره یا اصرار بر تکرار گناهان صغیره نیز خود گناهی کبیره است</a:t>
            </a:r>
            <a:r>
              <a:rPr lang="fa-IR" sz="1600" baseline="30000" dirty="0" smtClean="0">
                <a:hlinkClick r:id="rId3"/>
              </a:rPr>
              <a:t>[۷]</a:t>
            </a:r>
            <a:r>
              <a:rPr lang="fa-IR" sz="1600" dirty="0" smtClean="0"/>
              <a:t>.</a:t>
            </a: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5800" y="1524000"/>
            <a:ext cx="3886200" cy="4343400"/>
          </a:xfrm>
        </p:spPr>
        <p:txBody>
          <a:bodyPr>
            <a:normAutofit fontScale="90000"/>
          </a:bodyPr>
          <a:lstStyle/>
          <a:p>
            <a:pPr algn="r"/>
            <a:r>
              <a:rPr lang="fa-IR" b="0" dirty="0" smtClean="0"/>
              <a:t>1.نا امیدی از رحمت خدای تعالی</a:t>
            </a:r>
            <a:r>
              <a:rPr lang="fa-IR" b="0" baseline="30000" dirty="0" smtClean="0">
                <a:hlinkClick r:id="rId2"/>
              </a:rPr>
              <a:t>[۸]</a:t>
            </a:r>
            <a:r>
              <a:rPr lang="fa-IR" b="0" dirty="0" smtClean="0"/>
              <a:t/>
            </a:r>
            <a:br>
              <a:rPr lang="fa-IR" b="0" dirty="0" smtClean="0"/>
            </a:br>
            <a:r>
              <a:rPr lang="fa-IR" b="0" dirty="0" smtClean="0"/>
              <a:t>2.ایمنی از مکر و عقاب خدا</a:t>
            </a:r>
            <a:r>
              <a:rPr lang="fa-IR" b="0" baseline="30000" dirty="0" smtClean="0">
                <a:hlinkClick r:id="rId2"/>
              </a:rPr>
              <a:t>[۹]</a:t>
            </a:r>
            <a:r>
              <a:rPr lang="fa-IR" b="0" dirty="0" smtClean="0"/>
              <a:t/>
            </a:r>
            <a:br>
              <a:rPr lang="fa-IR" b="0" dirty="0" smtClean="0"/>
            </a:br>
            <a:r>
              <a:rPr lang="fa-IR" b="0" dirty="0" smtClean="0"/>
              <a:t>3.دروغ </a:t>
            </a:r>
            <a:br>
              <a:rPr lang="fa-IR" b="0" dirty="0" smtClean="0"/>
            </a:br>
            <a:r>
              <a:rPr lang="fa-IR" b="0" dirty="0" smtClean="0"/>
              <a:t>4.ادمكشي، کشتن کسی که خدایتعالی کشتن او را تحریم کرده و خونش را محترم دانسته مگر آن که جنبه قصاص و اجراء حدود الهی داشته باشد.</a:t>
            </a:r>
            <a:br>
              <a:rPr lang="fa-IR" b="0" dirty="0" smtClean="0"/>
            </a:br>
            <a:r>
              <a:rPr lang="fa-IR" b="0" dirty="0" smtClean="0"/>
              <a:t>5.عاق پدر ومادر شدن</a:t>
            </a:r>
            <a:br>
              <a:rPr lang="fa-IR" b="0" dirty="0" smtClean="0"/>
            </a:br>
            <a:r>
              <a:rPr lang="fa-IR" b="0" dirty="0" smtClean="0"/>
              <a:t>6.خوردن مال يتيم به ستم</a:t>
            </a:r>
            <a:r>
              <a:rPr lang="fa-IR" b="0" baseline="30000" dirty="0" smtClean="0">
                <a:hlinkClick r:id="rId2"/>
              </a:rPr>
              <a:t>]</a:t>
            </a:r>
            <a:r>
              <a:rPr lang="fa-IR" b="0" dirty="0" smtClean="0"/>
              <a:t/>
            </a:r>
            <a:br>
              <a:rPr lang="fa-IR" b="0" dirty="0" smtClean="0"/>
            </a:br>
            <a:r>
              <a:rPr lang="fa-IR" b="0" dirty="0" smtClean="0"/>
              <a:t>7.دروغ بستن به خدا و یا رسول خداو یا به اوصیاء او</a:t>
            </a:r>
            <a:br>
              <a:rPr lang="fa-IR" b="0" dirty="0" smtClean="0"/>
            </a:br>
            <a:r>
              <a:rPr lang="fa-IR" b="0" dirty="0" smtClean="0"/>
              <a:t>8.فرار از جنگ</a:t>
            </a:r>
            <a:r>
              <a:rPr lang="fa-IR" b="0" baseline="30000" dirty="0" smtClean="0">
                <a:hlinkClick r:id="rId2"/>
              </a:rPr>
              <a:t>]</a:t>
            </a:r>
            <a:r>
              <a:rPr lang="fa-IR" b="0" dirty="0" smtClean="0"/>
              <a:t/>
            </a:r>
            <a:br>
              <a:rPr lang="fa-IR" b="0" dirty="0" smtClean="0"/>
            </a:br>
            <a:r>
              <a:rPr lang="fa-IR" b="0" dirty="0" smtClean="0"/>
              <a:t>9.قطع رحم</a:t>
            </a:r>
            <a:br>
              <a:rPr lang="fa-IR" b="0" dirty="0" smtClean="0"/>
            </a:br>
            <a:r>
              <a:rPr lang="fa-IR" b="0" dirty="0" smtClean="0"/>
              <a:t>10.سحر و جادوگری </a:t>
            </a:r>
            <a:r>
              <a:rPr lang="fa-IR" b="0" baseline="30000" dirty="0" smtClean="0">
                <a:hlinkClick r:id="rId2"/>
              </a:rPr>
              <a:t>[۱۶]</a:t>
            </a:r>
            <a:r>
              <a:rPr lang="fa-IR" b="0" dirty="0" smtClean="0"/>
              <a:t/>
            </a:r>
            <a:br>
              <a:rPr lang="fa-IR" b="0" dirty="0" smtClean="0"/>
            </a:br>
            <a:r>
              <a:rPr lang="fa-IR" b="0" dirty="0" smtClean="0"/>
              <a:t>11.زنا </a:t>
            </a:r>
            <a:br>
              <a:rPr lang="fa-IR" b="0" dirty="0" smtClean="0"/>
            </a:br>
            <a:r>
              <a:rPr lang="fa-IR" b="0" dirty="0" smtClean="0"/>
              <a:t>12. لواط </a:t>
            </a:r>
            <a:br>
              <a:rPr lang="fa-IR" b="0" dirty="0" smtClean="0"/>
            </a:br>
            <a:r>
              <a:rPr lang="fa-IR" b="0" dirty="0" smtClean="0"/>
              <a:t>13. دزدي</a:t>
            </a:r>
            <a:br>
              <a:rPr lang="fa-IR" b="0" dirty="0" smtClean="0"/>
            </a:br>
            <a:endParaRPr lang="en-US" dirty="0"/>
          </a:p>
        </p:txBody>
      </p:sp>
      <p:sp>
        <p:nvSpPr>
          <p:cNvPr id="3" name="Text Placeholder 2"/>
          <p:cNvSpPr>
            <a:spLocks noGrp="1"/>
          </p:cNvSpPr>
          <p:nvPr>
            <p:ph type="body" idx="2"/>
          </p:nvPr>
        </p:nvSpPr>
        <p:spPr>
          <a:xfrm>
            <a:off x="1524000" y="214424"/>
            <a:ext cx="5791200" cy="914400"/>
          </a:xfrm>
        </p:spPr>
        <p:txBody>
          <a:bodyPr>
            <a:normAutofit/>
          </a:bodyPr>
          <a:lstStyle/>
          <a:p>
            <a:pPr algn="ctr"/>
            <a:r>
              <a:rPr lang="fa-IR" sz="1800" dirty="0" smtClean="0">
                <a:cs typeface="B Nasim" pitchFamily="2" charset="-78"/>
              </a:rPr>
              <a:t>فهرست گناهان کبیره از نظر سيدعبدالحسين دستغيب</a:t>
            </a:r>
            <a:endParaRPr lang="en-US" sz="1800" dirty="0">
              <a:cs typeface="B Nasim" pitchFamily="2" charset="-78"/>
            </a:endParaRPr>
          </a:p>
        </p:txBody>
      </p:sp>
      <p:pic>
        <p:nvPicPr>
          <p:cNvPr id="5" name="Content Placeholder 4" descr="17740_596941073652418_1193500243_n.jpg"/>
          <p:cNvPicPr>
            <a:picLocks noGrp="1" noChangeAspect="1"/>
          </p:cNvPicPr>
          <p:nvPr>
            <p:ph sz="half" idx="1"/>
          </p:nvPr>
        </p:nvPicPr>
        <p:blipFill>
          <a:blip r:embed="rId3"/>
          <a:stretch>
            <a:fillRect/>
          </a:stretch>
        </p:blipFill>
        <p:spPr>
          <a:xfrm>
            <a:off x="552450" y="2133600"/>
            <a:ext cx="3771900" cy="3505199"/>
          </a:xfrm>
        </p:spPr>
      </p:pic>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3200" dirty="0" smtClean="0">
                <a:cs typeface="_Payam" pitchFamily="2" charset="-78"/>
              </a:rPr>
              <a:t>گناهان كبيره از نظر عبد الحسين دستغيب</a:t>
            </a:r>
            <a:endParaRPr lang="en-US" sz="3200" dirty="0">
              <a:cs typeface="_Payam" pitchFamily="2" charset="-78"/>
            </a:endParaRPr>
          </a:p>
        </p:txBody>
      </p:sp>
      <p:pic>
        <p:nvPicPr>
          <p:cNvPr id="5" name="Content Placeholder 4" descr="gonah_6.JPG"/>
          <p:cNvPicPr>
            <a:picLocks noGrp="1" noChangeAspect="1"/>
          </p:cNvPicPr>
          <p:nvPr>
            <p:ph sz="half" idx="1"/>
          </p:nvPr>
        </p:nvPicPr>
        <p:blipFill>
          <a:blip r:embed="rId2"/>
          <a:stretch>
            <a:fillRect/>
          </a:stretch>
        </p:blipFill>
        <p:spPr>
          <a:xfrm>
            <a:off x="685800" y="1905000"/>
            <a:ext cx="3124199" cy="3657599"/>
          </a:xfrm>
        </p:spPr>
      </p:pic>
      <p:sp>
        <p:nvSpPr>
          <p:cNvPr id="4" name="Content Placeholder 3"/>
          <p:cNvSpPr>
            <a:spLocks noGrp="1"/>
          </p:cNvSpPr>
          <p:nvPr>
            <p:ph sz="half" idx="2"/>
          </p:nvPr>
        </p:nvSpPr>
        <p:spPr/>
        <p:txBody>
          <a:bodyPr>
            <a:normAutofit/>
          </a:bodyPr>
          <a:lstStyle/>
          <a:p>
            <a:pPr lvl="0" algn="r">
              <a:buNone/>
            </a:pPr>
            <a:r>
              <a:rPr lang="fa-IR" sz="2000" dirty="0" smtClean="0"/>
              <a:t>14</a:t>
            </a:r>
            <a:r>
              <a:rPr lang="fa-IR" sz="1800" dirty="0" smtClean="0"/>
              <a:t>. دادن نسبت زنا به زنان پاكدامن 15.</a:t>
            </a:r>
            <a:r>
              <a:rPr lang="ar-SA" sz="1800" dirty="0" smtClean="0"/>
              <a:t>کتمان شهاد</a:t>
            </a:r>
            <a:r>
              <a:rPr lang="fa-IR" sz="1800" dirty="0" smtClean="0"/>
              <a:t>ت</a:t>
            </a:r>
            <a:r>
              <a:rPr lang="fa-IR" sz="1800" baseline="30000" dirty="0" smtClean="0">
                <a:hlinkClick r:id="rId3"/>
              </a:rPr>
              <a:t>۱۹</a:t>
            </a:r>
            <a:endParaRPr lang="en-US" sz="1800" dirty="0" smtClean="0"/>
          </a:p>
          <a:p>
            <a:pPr lvl="0" algn="r">
              <a:buNone/>
            </a:pPr>
            <a:r>
              <a:rPr lang="fa-IR" sz="1800" dirty="0" smtClean="0"/>
              <a:t>16.</a:t>
            </a:r>
            <a:r>
              <a:rPr lang="ar-SA" sz="1800" dirty="0" smtClean="0"/>
              <a:t>شهادت به ناحق دادن</a:t>
            </a:r>
            <a:r>
              <a:rPr lang="fa-IR" sz="1800" dirty="0" smtClean="0"/>
              <a:t>.</a:t>
            </a:r>
            <a:endParaRPr lang="en-US" sz="1800" dirty="0" smtClean="0"/>
          </a:p>
          <a:p>
            <a:pPr lvl="0" algn="r"/>
            <a:r>
              <a:rPr lang="fa-IR" sz="1800" dirty="0" smtClean="0"/>
              <a:t>17.</a:t>
            </a:r>
            <a:r>
              <a:rPr lang="ar-SA" sz="1800" dirty="0" smtClean="0"/>
              <a:t>شکستن عهد و پیمان</a:t>
            </a:r>
            <a:endParaRPr lang="fa-IR" sz="1800" dirty="0" smtClean="0"/>
          </a:p>
          <a:p>
            <a:pPr lvl="0" algn="r"/>
            <a:r>
              <a:rPr lang="fa-IR" sz="1800" dirty="0" smtClean="0"/>
              <a:t>18.حيف كردن در وصيت</a:t>
            </a:r>
          </a:p>
          <a:p>
            <a:pPr lvl="0" algn="r"/>
            <a:r>
              <a:rPr lang="fa-IR" sz="1800" dirty="0" smtClean="0"/>
              <a:t>19.مصرف نوشيدني هاي الكلي </a:t>
            </a:r>
            <a:r>
              <a:rPr lang="fa-IR" sz="1600" dirty="0" smtClean="0"/>
              <a:t>20</a:t>
            </a:r>
            <a:r>
              <a:rPr lang="fa-IR" sz="2000" dirty="0" smtClean="0"/>
              <a:t>.خوردن ربا</a:t>
            </a:r>
          </a:p>
          <a:p>
            <a:pPr lvl="0" algn="r"/>
            <a:r>
              <a:rPr lang="fa-IR" sz="2000" dirty="0" smtClean="0"/>
              <a:t>21.سحت (يعني بها و مزد كار هاي حرام)</a:t>
            </a:r>
          </a:p>
          <a:p>
            <a:pPr lvl="0" algn="r"/>
            <a:r>
              <a:rPr lang="fa-IR" sz="2000" dirty="0" smtClean="0"/>
              <a:t>22.قمار</a:t>
            </a:r>
          </a:p>
          <a:p>
            <a:pPr lvl="0" algn="r"/>
            <a:r>
              <a:rPr lang="fa-IR" sz="2000" dirty="0" smtClean="0"/>
              <a:t>23.خوردن گوشت و خون حيوانات حرام </a:t>
            </a:r>
          </a:p>
          <a:p>
            <a:pPr lvl="0" algn="r"/>
            <a:r>
              <a:rPr lang="fa-IR" sz="2000" dirty="0" smtClean="0"/>
              <a:t>24.كم فروشي</a:t>
            </a:r>
          </a:p>
        </p:txBody>
      </p:sp>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4000" dirty="0" smtClean="0">
                <a:cs typeface="B Narenj" pitchFamily="2" charset="-78"/>
              </a:rPr>
              <a:t>گناهان كبيره از نظر عبد الحسين دستغيب</a:t>
            </a:r>
            <a:endParaRPr lang="en-US" sz="4000" dirty="0">
              <a:cs typeface="B Narenj" pitchFamily="2" charset="-78"/>
            </a:endParaRPr>
          </a:p>
        </p:txBody>
      </p:sp>
      <p:pic>
        <p:nvPicPr>
          <p:cNvPr id="5" name="Content Placeholder 4" descr="26916_621.jpg"/>
          <p:cNvPicPr>
            <a:picLocks noGrp="1" noChangeAspect="1"/>
          </p:cNvPicPr>
          <p:nvPr>
            <p:ph sz="half" idx="1"/>
          </p:nvPr>
        </p:nvPicPr>
        <p:blipFill>
          <a:blip r:embed="rId2"/>
          <a:stretch>
            <a:fillRect/>
          </a:stretch>
        </p:blipFill>
        <p:spPr>
          <a:xfrm>
            <a:off x="729068" y="1600200"/>
            <a:ext cx="3113863" cy="4525963"/>
          </a:xfrm>
        </p:spPr>
      </p:pic>
      <p:sp>
        <p:nvSpPr>
          <p:cNvPr id="4" name="Content Placeholder 3"/>
          <p:cNvSpPr>
            <a:spLocks noGrp="1"/>
          </p:cNvSpPr>
          <p:nvPr>
            <p:ph sz="half" idx="2"/>
          </p:nvPr>
        </p:nvSpPr>
        <p:spPr>
          <a:xfrm>
            <a:off x="4191000" y="1600200"/>
            <a:ext cx="3733800" cy="4525963"/>
          </a:xfrm>
        </p:spPr>
        <p:txBody>
          <a:bodyPr>
            <a:normAutofit lnSpcReduction="10000"/>
          </a:bodyPr>
          <a:lstStyle/>
          <a:p>
            <a:pPr algn="r">
              <a:buNone/>
            </a:pPr>
            <a:r>
              <a:rPr lang="fa-IR" sz="1800" dirty="0" smtClean="0"/>
              <a:t>25</a:t>
            </a:r>
            <a:r>
              <a:rPr lang="fa-IR" sz="1600" dirty="0" smtClean="0"/>
              <a:t>. رفتن و مهاجرت به جايي كه انجام وضايف ديني ميسرنيست 26.ضالم را ضلمش كمك كردن </a:t>
            </a:r>
          </a:p>
          <a:p>
            <a:pPr algn="r">
              <a:buNone/>
            </a:pPr>
            <a:r>
              <a:rPr lang="fa-IR" sz="1600" dirty="0" smtClean="0"/>
              <a:t>27.به كمك و پشتيباني ضالم اعتماد داشتن </a:t>
            </a:r>
            <a:r>
              <a:rPr lang="fa-IR" sz="1800" dirty="0" smtClean="0"/>
              <a:t>28.حقوق ئيگران را بدون هيچ عذري نگهداشتن </a:t>
            </a:r>
          </a:p>
          <a:p>
            <a:pPr algn="r">
              <a:buNone/>
            </a:pPr>
            <a:r>
              <a:rPr lang="fa-IR" sz="1800" dirty="0" smtClean="0"/>
              <a:t>29.قسم خوردن به دروغ</a:t>
            </a:r>
          </a:p>
          <a:p>
            <a:pPr algn="r">
              <a:buNone/>
            </a:pPr>
            <a:r>
              <a:rPr lang="fa-IR" sz="1800" dirty="0" smtClean="0"/>
              <a:t>30. تكبر 31.اسراف </a:t>
            </a:r>
          </a:p>
          <a:p>
            <a:pPr algn="r">
              <a:buNone/>
            </a:pPr>
            <a:r>
              <a:rPr lang="fa-IR" sz="1800" dirty="0" smtClean="0"/>
              <a:t>32. خيانت در امانت </a:t>
            </a:r>
          </a:p>
          <a:p>
            <a:pPr algn="r">
              <a:buNone/>
            </a:pPr>
            <a:r>
              <a:rPr lang="fa-IR" sz="1800" dirty="0" smtClean="0"/>
              <a:t>33.غيبت 34. سخن چيني </a:t>
            </a:r>
          </a:p>
          <a:p>
            <a:pPr algn="r">
              <a:buNone/>
            </a:pPr>
            <a:r>
              <a:rPr lang="fa-IR" sz="1800" dirty="0" smtClean="0"/>
              <a:t>35.لهو و لعب 36.سبك شمردن و بي اعتنايي به حج 37.ترك نماز  38.ندادن زكات 39</a:t>
            </a:r>
            <a:r>
              <a:rPr lang="fa-IR" sz="2000" dirty="0" smtClean="0"/>
              <a:t>.اصرار به انجام گناهان كوچك </a:t>
            </a:r>
          </a:p>
          <a:p>
            <a:pPr algn="r">
              <a:buNone/>
            </a:pPr>
            <a:r>
              <a:rPr lang="fa-IR" sz="2000" dirty="0" smtClean="0"/>
              <a:t>40.استمناء</a:t>
            </a:r>
            <a:endParaRPr lang="fa-IR" sz="1800" dirty="0" smtClean="0"/>
          </a:p>
        </p:txBody>
      </p:sp>
    </p:spTree>
  </p:cSld>
  <p:clrMapOvr>
    <a:masterClrMapping/>
  </p:clrMapOvr>
  <p:transition>
    <p:cover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467600" cy="1143000"/>
          </a:xfrm>
        </p:spPr>
        <p:txBody>
          <a:bodyPr>
            <a:normAutofit/>
          </a:bodyPr>
          <a:lstStyle/>
          <a:p>
            <a:pPr algn="r"/>
            <a:r>
              <a:rPr lang="fa-IR" sz="3600" dirty="0" smtClean="0">
                <a:cs typeface="_koofi_2" pitchFamily="2" charset="-78"/>
              </a:rPr>
              <a:t>ارزش توبه و دوري از گناهان</a:t>
            </a:r>
            <a:endParaRPr lang="en-US" sz="3600" dirty="0">
              <a:cs typeface="_koofi_2" pitchFamily="2" charset="-78"/>
            </a:endParaRPr>
          </a:p>
        </p:txBody>
      </p:sp>
      <p:sp>
        <p:nvSpPr>
          <p:cNvPr id="4" name="Content Placeholder 3"/>
          <p:cNvSpPr>
            <a:spLocks noGrp="1"/>
          </p:cNvSpPr>
          <p:nvPr>
            <p:ph sz="half" idx="2"/>
          </p:nvPr>
        </p:nvSpPr>
        <p:spPr>
          <a:xfrm>
            <a:off x="609600" y="1371600"/>
            <a:ext cx="7315200" cy="4754563"/>
          </a:xfrm>
        </p:spPr>
        <p:txBody>
          <a:bodyPr/>
          <a:lstStyle/>
          <a:p>
            <a:pPr algn="r"/>
            <a:r>
              <a:rPr lang="fa-IR" sz="2000" dirty="0" smtClean="0"/>
              <a:t>حضرت علي مي فرمايد : گناهي كه تو را پشيمان كند بهتر از كار نيكي است كه تو را به خودپسندي  وا دارد</a:t>
            </a:r>
            <a:r>
              <a:rPr lang="fa-IR" sz="2400" dirty="0" smtClean="0"/>
              <a:t> </a:t>
            </a:r>
          </a:p>
          <a:p>
            <a:pPr algn="r"/>
            <a:r>
              <a:rPr lang="fa-IR" sz="2400" dirty="0" smtClean="0"/>
              <a:t>...</a:t>
            </a:r>
          </a:p>
          <a:p>
            <a:pPr algn="r"/>
            <a:r>
              <a:rPr lang="fa-IR" sz="2400" dirty="0" smtClean="0"/>
              <a:t>خدا ترس بودن در خلوت ها </a:t>
            </a:r>
            <a:r>
              <a:rPr lang="fa-IR" sz="2000" dirty="0" smtClean="0"/>
              <a:t>:از نافرماني خدا در خلوت ها بپرهيزيد زيرا همان كه گواه است داوري ميكند</a:t>
            </a:r>
          </a:p>
          <a:p>
            <a:pPr algn="r"/>
            <a:r>
              <a:rPr lang="fa-IR" sz="2000" dirty="0" smtClean="0"/>
              <a:t>...</a:t>
            </a:r>
          </a:p>
          <a:p>
            <a:pPr algn="r"/>
            <a:r>
              <a:rPr lang="en-US" sz="2000" dirty="0" smtClean="0"/>
              <a:t> </a:t>
            </a:r>
            <a:r>
              <a:rPr lang="fa-IR" sz="2000" dirty="0" smtClean="0"/>
              <a:t>سخترين گناه :سخترين گناه آن است كه گناهگار ان را كوچك</a:t>
            </a:r>
            <a:r>
              <a:rPr lang="en-US" sz="2000" dirty="0" smtClean="0"/>
              <a:t> </a:t>
            </a:r>
            <a:r>
              <a:rPr lang="fa-IR" sz="2000" dirty="0" smtClean="0"/>
              <a:t>شمارد</a:t>
            </a:r>
          </a:p>
          <a:p>
            <a:pPr algn="r"/>
            <a:r>
              <a:rPr lang="fa-IR" sz="2000" dirty="0" smtClean="0"/>
              <a:t>ضرورت ترك حرام و غفلت زدگي : از حرام دنيا چشم بپوش تا خدا زشتي هاي آن رابه تو نماياند و غافل مباش كه لحظه اي از تو غافلت نشود</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s.jpg"/>
          <p:cNvPicPr>
            <a:picLocks noChangeAspect="1"/>
          </p:cNvPicPr>
          <p:nvPr/>
        </p:nvPicPr>
        <p:blipFill>
          <a:blip r:embed="rId2"/>
          <a:stretch>
            <a:fillRect/>
          </a:stretch>
        </p:blipFill>
        <p:spPr>
          <a:xfrm>
            <a:off x="1752600" y="1295400"/>
            <a:ext cx="4749800" cy="38862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216</TotalTime>
  <Words>363</Words>
  <Application>Microsoft Office PowerPoint</Application>
  <PresentationFormat>On-screen Show (4:3)</PresentationFormat>
  <Paragraphs>40</Paragraphs>
  <Slides>12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vt:i4>
      </vt:variant>
    </vt:vector>
  </HeadingPairs>
  <TitlesOfParts>
    <vt:vector size="24" baseType="lpstr">
      <vt:lpstr>_Aram</vt:lpstr>
      <vt:lpstr>_koofi_2</vt:lpstr>
      <vt:lpstr>_Payam</vt:lpstr>
      <vt:lpstr>Arial</vt:lpstr>
      <vt:lpstr>B Kamran</vt:lpstr>
      <vt:lpstr>B Narenj</vt:lpstr>
      <vt:lpstr>B Nasim</vt:lpstr>
      <vt:lpstr>Balogna</vt:lpstr>
      <vt:lpstr>Franklin Gothic Book</vt:lpstr>
      <vt:lpstr>Tahoma</vt:lpstr>
      <vt:lpstr>Wingdings 2</vt:lpstr>
      <vt:lpstr>Technic</vt:lpstr>
      <vt:lpstr>موضوع : گناهان كبيره </vt:lpstr>
      <vt:lpstr>گناهان كبيره </vt:lpstr>
      <vt:lpstr>گناهان  كبيره </vt:lpstr>
      <vt:lpstr>PowerPoint Presentation</vt:lpstr>
      <vt:lpstr>1.نا امیدی از رحمت خدای تعالی[۸] 2.ایمنی از مکر و عقاب خدا[۹] 3.دروغ  4.ادمكشي، کشتن کسی که خدایتعالی کشتن او را تحریم کرده و خونش را محترم دانسته مگر آن که جنبه قصاص و اجراء حدود الهی داشته باشد. 5.عاق پدر ومادر شدن 6.خوردن مال يتيم به ستم] 7.دروغ بستن به خدا و یا رسول خداو یا به اوصیاء او 8.فرار از جنگ] 9.قطع رحم 10.سحر و جادوگری [۱۶] 11.زنا  12. لواط  13. دزدي </vt:lpstr>
      <vt:lpstr>گناهان كبيره از نظر عبد الحسين دستغيب</vt:lpstr>
      <vt:lpstr>گناهان كبيره از نظر عبد الحسين دستغيب</vt:lpstr>
      <vt:lpstr>ارزش توبه و دوري از گناهان</vt:lpstr>
      <vt:lpstr>PowerPoint Presentation</vt:lpstr>
      <vt:lpstr>PowerPoint Presentation</vt:lpstr>
      <vt:lpstr>PowerPoint Presentation</vt:lpstr>
      <vt:lpstr>پایان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موضوع : گناهان كبيره </dc:title>
  <dc:creator>F.K</dc:creator>
  <cp:lastModifiedBy>Ehsan_rayaneh</cp:lastModifiedBy>
  <cp:revision>24</cp:revision>
  <dcterms:created xsi:type="dcterms:W3CDTF">2006-05-15T20:12:17Z</dcterms:created>
  <dcterms:modified xsi:type="dcterms:W3CDTF">2017-12-28T06:32:01Z</dcterms:modified>
</cp:coreProperties>
</file>