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96" r:id="rId1"/>
  </p:sldMasterIdLst>
  <p:notesMasterIdLst>
    <p:notesMasterId r:id="rId30"/>
  </p:notesMasterIdLst>
  <p:sldIdLst>
    <p:sldId id="312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325" r:id="rId14"/>
    <p:sldId id="287" r:id="rId15"/>
    <p:sldId id="288" r:id="rId16"/>
    <p:sldId id="289" r:id="rId17"/>
    <p:sldId id="290" r:id="rId18"/>
    <p:sldId id="318" r:id="rId19"/>
    <p:sldId id="291" r:id="rId20"/>
    <p:sldId id="293" r:id="rId21"/>
    <p:sldId id="320" r:id="rId22"/>
    <p:sldId id="321" r:id="rId23"/>
    <p:sldId id="322" r:id="rId24"/>
    <p:sldId id="326" r:id="rId25"/>
    <p:sldId id="323" r:id="rId26"/>
    <p:sldId id="299" r:id="rId27"/>
    <p:sldId id="324" r:id="rId28"/>
    <p:sldId id="313" r:id="rId29"/>
  </p:sldIdLst>
  <p:sldSz cx="9144000" cy="6858000" type="screen4x3"/>
  <p:notesSz cx="6858000" cy="9144000"/>
  <p:defaultTextStyle>
    <a:defPPr>
      <a:defRPr lang="fa-IR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9" d="100"/>
          <a:sy n="69" d="100"/>
        </p:scale>
        <p:origin x="141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7382C5A-4C8B-4F70-B86A-0621E29A20AF}" type="datetimeFigureOut">
              <a:rPr lang="fa-IR"/>
              <a:pPr>
                <a:defRPr/>
              </a:pPr>
              <a:t>03/25/1439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pPr lvl="0"/>
            <a:endParaRPr lang="fa-IR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5C1515B-013C-4C54-A7E7-4F3E324D2CE6}" type="slidenum">
              <a:rPr lang="fa-IR"/>
              <a:pPr>
                <a:defRPr/>
              </a:pPr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1630806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a-IR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BD40563-A1DE-4D7A-8279-9C2B51720160}" type="slidenum">
              <a:rPr lang="fa-I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fa-IR" smtClean="0"/>
          </a:p>
        </p:txBody>
      </p:sp>
    </p:spTree>
    <p:extLst>
      <p:ext uri="{BB962C8B-B14F-4D97-AF65-F5344CB8AC3E}">
        <p14:creationId xmlns:p14="http://schemas.microsoft.com/office/powerpoint/2010/main" val="2730496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a-IR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BC5F74D-EF34-496D-A405-820AFD117970}" type="slidenum">
              <a:rPr lang="fa-I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28</a:t>
            </a:fld>
            <a:endParaRPr lang="fa-IR" smtClean="0"/>
          </a:p>
        </p:txBody>
      </p:sp>
    </p:spTree>
    <p:extLst>
      <p:ext uri="{BB962C8B-B14F-4D97-AF65-F5344CB8AC3E}">
        <p14:creationId xmlns:p14="http://schemas.microsoft.com/office/powerpoint/2010/main" val="26975988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>
            <a:noAutofit/>
          </a:bodyPr>
          <a:lstStyle>
            <a:lvl1pPr algn="r">
              <a:defRPr sz="4200" b="1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0575" y="6557963"/>
            <a:ext cx="2003425" cy="227012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FDD699E7-7CDC-47A5-8444-C680135B83CD}" type="datetimeFigureOut">
              <a:rPr lang="fa-IR"/>
              <a:pPr>
                <a:defRPr/>
              </a:pPr>
              <a:t>03/25/1439</a:t>
            </a:fld>
            <a:endParaRPr lang="fa-IR"/>
          </a:p>
        </p:txBody>
      </p:sp>
      <p:sp>
        <p:nvSpPr>
          <p:cNvPr id="7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63"/>
            <a:ext cx="2927350" cy="228600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fa-IR"/>
          </a:p>
        </p:txBody>
      </p:sp>
      <p:sp>
        <p:nvSpPr>
          <p:cNvPr id="8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350" y="6556375"/>
            <a:ext cx="588963" cy="228600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2D8A582C-4467-4D24-A1F7-9942924A0350}" type="slidenum">
              <a:rPr lang="fa-IR"/>
              <a:pPr>
                <a:defRPr/>
              </a:pPr>
              <a:t>‹#›</a:t>
            </a:fld>
            <a:endParaRPr lang="fa-I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760597-F75C-42A8-A021-F8409605D1AF}" type="datetimeFigureOut">
              <a:rPr lang="fa-IR"/>
              <a:pPr>
                <a:defRPr/>
              </a:pPr>
              <a:t>03/25/1439</a:t>
            </a:fld>
            <a:endParaRPr lang="fa-I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8893BC-29FE-418A-9667-C65DA72A6C04}" type="slidenum">
              <a:rPr lang="fa-IR"/>
              <a:pPr>
                <a:defRPr/>
              </a:pPr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3388" y="6557963"/>
            <a:ext cx="2001837" cy="227012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9DF729B-8BEA-4E3E-A63B-EF4AF3F24653}" type="datetimeFigureOut">
              <a:rPr lang="fa-IR"/>
              <a:pPr>
                <a:defRPr/>
              </a:pPr>
              <a:t>03/25/1439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375"/>
            <a:ext cx="3657600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750" y="6553200"/>
            <a:ext cx="587375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D0CE56D5-813E-4DEF-8A1C-994CAE6ADE44}" type="slidenum">
              <a:rPr lang="fa-IR"/>
              <a:pPr>
                <a:defRPr/>
              </a:pPr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1E2C6E-8804-4985-91E9-26E6971BED5B}" type="datetimeFigureOut">
              <a:rPr lang="fa-IR"/>
              <a:pPr>
                <a:defRPr/>
              </a:pPr>
              <a:t>03/25/1439</a:t>
            </a:fld>
            <a:endParaRPr lang="fa-I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66135B-9743-4E15-AEE3-FD5639F6BB3F}" type="slidenum">
              <a:rPr lang="fa-IR"/>
              <a:pPr>
                <a:defRPr/>
              </a:pPr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anchor="t"/>
          <a:lstStyle>
            <a:lvl1pPr algn="r">
              <a:buNone/>
              <a:defRPr sz="4200" b="1" cap="all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400" y="6556375"/>
            <a:ext cx="2001838" cy="22701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42B0A64C-8682-4FEC-841A-88475271DA8B}" type="datetimeFigureOut">
              <a:rPr lang="fa-IR"/>
              <a:pPr>
                <a:defRPr/>
              </a:pPr>
              <a:t>03/25/1439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138" y="6556375"/>
            <a:ext cx="2895600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4175" y="6554788"/>
            <a:ext cx="587375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38A72C9-40D6-431C-84D4-55F12941AB22}" type="slidenum">
              <a:rPr lang="fa-IR"/>
              <a:pPr>
                <a:defRPr/>
              </a:pPr>
              <a:t>‹#›</a:t>
            </a:fld>
            <a:endParaRPr lang="fa-I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F856A6-7364-4DE1-8C5A-44F8B6E89967}" type="datetimeFigureOut">
              <a:rPr lang="fa-IR"/>
              <a:pPr>
                <a:defRPr/>
              </a:pPr>
              <a:t>03/25/1439</a:t>
            </a:fld>
            <a:endParaRPr lang="fa-IR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7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ECF483-C873-4A4B-998A-1E54D77FFB16}" type="slidenum">
              <a:rPr lang="fa-IR"/>
              <a:pPr>
                <a:defRPr/>
              </a:pPr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1B443C-9E4F-40FC-B6C7-C3135FA31A19}" type="datetimeFigureOut">
              <a:rPr lang="fa-IR"/>
              <a:pPr>
                <a:defRPr/>
              </a:pPr>
              <a:t>03/25/1439</a:t>
            </a:fld>
            <a:endParaRPr lang="fa-IR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9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0D8E49-D970-4B83-9DF5-4D2A25313880}" type="slidenum">
              <a:rPr lang="fa-IR"/>
              <a:pPr>
                <a:defRPr/>
              </a:pPr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301CFF-AFDD-4E7B-88E4-409C3969FF58}" type="datetimeFigureOut">
              <a:rPr lang="fa-IR"/>
              <a:pPr>
                <a:defRPr/>
              </a:pPr>
              <a:t>03/25/1439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5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C00F-32C3-42B0-B4E8-D3840B403B59}" type="slidenum">
              <a:rPr lang="fa-IR"/>
              <a:pPr>
                <a:defRPr/>
              </a:pPr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746E7C-4B4D-44A7-A414-4EA2A82B480C}" type="datetimeFigureOut">
              <a:rPr lang="fa-IR"/>
              <a:pPr>
                <a:defRPr/>
              </a:pPr>
              <a:t>03/25/1439</a:t>
            </a:fld>
            <a:endParaRPr lang="fa-IR"/>
          </a:p>
        </p:txBody>
      </p:sp>
      <p:sp>
        <p:nvSpPr>
          <p:cNvPr id="3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4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F9BF29-431D-4701-AF30-1087D0970682}" type="slidenum">
              <a:rPr lang="fa-IR"/>
              <a:pPr>
                <a:defRPr/>
              </a:pPr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lIns="45720" tIns="0" rIns="0" bIns="0" spcCol="0" rtlCol="0" fromWordArt="0" forceAA="0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AA908D-B7E0-4D6A-A2CC-2769F8B91148}" type="datetimeFigureOut">
              <a:rPr lang="fa-IR"/>
              <a:pPr>
                <a:defRPr/>
              </a:pPr>
              <a:t>03/25/1439</a:t>
            </a:fld>
            <a:endParaRPr lang="fa-IR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7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C15067-FA11-4111-9559-DE27AD73256A}" type="slidenum">
              <a:rPr lang="fa-IR"/>
              <a:pPr>
                <a:defRPr/>
              </a:pPr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rot="21240000">
            <a:off x="598488" y="1004888"/>
            <a:ext cx="4319587" cy="4311650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rot="21420000">
            <a:off x="596900" y="998538"/>
            <a:ext cx="4319588" cy="4313237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lIns="82296" tIns="0" rIns="0" bIns="0" spcCol="0" rtlCol="0" fromWordArt="0" forceAA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092B253-B28E-467D-8B18-227D522C67D3}" type="datetimeFigureOut">
              <a:rPr lang="fa-IR"/>
              <a:pPr>
                <a:defRPr/>
              </a:pPr>
              <a:t>03/25/1439</a:t>
            </a:fld>
            <a:endParaRPr lang="fa-IR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fa-IR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EE9C172-8CB0-42B6-8C31-07A33E7A7DA9}" type="slidenum">
              <a:rPr lang="fa-IR"/>
              <a:pPr>
                <a:defRPr/>
              </a:pPr>
              <a:t>‹#›</a:t>
            </a:fld>
            <a:endParaRPr lang="fa-I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675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054" name="Text Placeholder 30"/>
          <p:cNvSpPr>
            <a:spLocks noGrp="1"/>
          </p:cNvSpPr>
          <p:nvPr>
            <p:ph type="body" idx="1"/>
          </p:nvPr>
        </p:nvSpPr>
        <p:spPr bwMode="auto">
          <a:xfrm>
            <a:off x="457200" y="1609725"/>
            <a:ext cx="7239000" cy="484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6563" y="6557963"/>
            <a:ext cx="2001837" cy="227012"/>
          </a:xfrm>
          <a:prstGeom prst="rect">
            <a:avLst/>
          </a:prstGeom>
        </p:spPr>
        <p:txBody>
          <a:bodyPr vert="horz" t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4968FEF7-7A18-4DC2-BA68-56AF9F6673EF}" type="datetimeFigureOut">
              <a:rPr lang="fa-IR"/>
              <a:pPr>
                <a:defRPr/>
              </a:pPr>
              <a:t>03/25/1439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63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fa-IR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575" y="6556375"/>
            <a:ext cx="588963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100">
                <a:solidFill>
                  <a:schemeClr val="tx2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D7203A58-92C4-410E-9C40-F5B05A3878B9}" type="slidenum">
              <a:rPr lang="fa-IR"/>
              <a:pPr>
                <a:defRPr/>
              </a:pPr>
              <a:t>‹#›</a:t>
            </a:fld>
            <a:endParaRPr lang="fa-I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72" r:id="rId2"/>
    <p:sldLayoutId id="2147483780" r:id="rId3"/>
    <p:sldLayoutId id="2147483773" r:id="rId4"/>
    <p:sldLayoutId id="2147483774" r:id="rId5"/>
    <p:sldLayoutId id="2147483775" r:id="rId6"/>
    <p:sldLayoutId id="2147483776" r:id="rId7"/>
    <p:sldLayoutId id="2147483777" r:id="rId8"/>
    <p:sldLayoutId id="2147483781" r:id="rId9"/>
    <p:sldLayoutId id="2147483778" r:id="rId10"/>
    <p:sldLayoutId id="2147483782" r:id="rId11"/>
  </p:sldLayoutIdLst>
  <p:txStyles>
    <p:titleStyle>
      <a:lvl1pPr algn="l" rtl="1" eaLnBrk="0" fontAlgn="base" hangingPunct="0">
        <a:spcBef>
          <a:spcPct val="0"/>
        </a:spcBef>
        <a:spcAft>
          <a:spcPct val="0"/>
        </a:spcAft>
        <a:defRPr sz="3800" b="1" kern="1200" cap="all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  <a:cs typeface="Tahoma" pitchFamily="34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  <a:cs typeface="Tahoma" pitchFamily="34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  <a:cs typeface="Tahoma" pitchFamily="34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  <a:cs typeface="Tahoma" pitchFamily="34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  <a:cs typeface="Tahoma" pitchFamily="34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  <a:cs typeface="Tahoma" pitchFamily="34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  <a:cs typeface="Tahoma" pitchFamily="34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  <a:cs typeface="Tahoma" pitchFamily="34" charset="0"/>
        </a:defRPr>
      </a:lvl9pPr>
      <a:extLst/>
    </p:titleStyle>
    <p:bodyStyle>
      <a:lvl1pPr marL="273050" indent="-273050" algn="r" rtl="1" eaLnBrk="0" fontAlgn="base" hangingPunct="0">
        <a:spcBef>
          <a:spcPts val="600"/>
        </a:spcBef>
        <a:spcAft>
          <a:spcPct val="0"/>
        </a:spcAft>
        <a:buClr>
          <a:schemeClr val="tx2"/>
        </a:buClr>
        <a:buSzPct val="73000"/>
        <a:buFont typeface="Wingdings 2" pitchFamily="18" charset="2"/>
        <a:buChar char="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20700" indent="-228600" algn="r" rtl="1" eaLnBrk="0" fontAlgn="base" hangingPunct="0">
        <a:spcBef>
          <a:spcPts val="5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"/>
        <a:defRPr sz="2300" kern="1200">
          <a:solidFill>
            <a:srgbClr val="6C6C6C"/>
          </a:solidFill>
          <a:latin typeface="+mn-lt"/>
          <a:ea typeface="+mn-ea"/>
          <a:cs typeface="+mn-cs"/>
        </a:defRPr>
      </a:lvl2pPr>
      <a:lvl3pPr marL="758825" indent="-228600" algn="r" rtl="1" eaLnBrk="0" fontAlgn="base" hangingPunct="0">
        <a:spcBef>
          <a:spcPts val="400"/>
        </a:spcBef>
        <a:spcAft>
          <a:spcPct val="0"/>
        </a:spcAft>
        <a:buClr>
          <a:srgbClr val="F9B639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228600" algn="r" rtl="1" eaLnBrk="0" fontAlgn="base" hangingPunct="0">
        <a:spcBef>
          <a:spcPct val="200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"/>
        <a:defRPr sz="2000" kern="1200">
          <a:solidFill>
            <a:srgbClr val="6C6C6C"/>
          </a:solidFill>
          <a:latin typeface="+mn-lt"/>
          <a:ea typeface="+mn-ea"/>
          <a:cs typeface="+mn-cs"/>
        </a:defRPr>
      </a:lvl4pPr>
      <a:lvl5pPr marL="1279525" indent="-228600" algn="r" rtl="1" eaLnBrk="0" fontAlgn="base" hangingPunct="0">
        <a:spcBef>
          <a:spcPts val="400"/>
        </a:spcBef>
        <a:spcAft>
          <a:spcPct val="0"/>
        </a:spcAft>
        <a:buClr>
          <a:srgbClr val="F9B639"/>
        </a:buClr>
        <a:buSzPct val="70000"/>
        <a:buFont typeface="Wingdings" pitchFamily="2" charset="2"/>
        <a:buChar char="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r" rtl="1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r" rtl="1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r" rtl="1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r" rtl="1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png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5" name="Picture 3" descr="C:\Documents and Settings\taghzie\My Documents\My Pictures\CAQPK9S9.jpg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tx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4714876" y="0"/>
            <a:ext cx="4429124" cy="3573016"/>
          </a:xfrm>
          <a:prstGeom prst="rect">
            <a:avLst/>
          </a:prstGeom>
          <a:noFill/>
        </p:spPr>
      </p:pic>
      <p:pic>
        <p:nvPicPr>
          <p:cNvPr id="7171" name="Picture 4" descr="008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313" y="0"/>
            <a:ext cx="4287837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2" name="TextBox 3"/>
          <p:cNvSpPr txBox="1">
            <a:spLocks noChangeArrowheads="1"/>
          </p:cNvSpPr>
          <p:nvPr/>
        </p:nvSpPr>
        <p:spPr bwMode="auto">
          <a:xfrm>
            <a:off x="4283968" y="4725144"/>
            <a:ext cx="410368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a-IR" sz="4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IranNastaliq" pitchFamily="18" charset="0"/>
              </a:rPr>
              <a:t>هرم غذایی</a:t>
            </a:r>
            <a:endParaRPr lang="fa-IR" sz="4800" b="1" dirty="0">
              <a:solidFill>
                <a:schemeClr val="tx2">
                  <a:lumMod val="60000"/>
                  <a:lumOff val="40000"/>
                </a:schemeClr>
              </a:solidFill>
              <a:latin typeface="IranNastaliq" pitchFamily="18" charset="0"/>
              <a:cs typeface="B Nazanin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fa-IR" dirty="0">
                <a:cs typeface="B Arshia" pitchFamily="2" charset="-78"/>
              </a:rPr>
              <a:t>مقدار یک سهم از لبنیات</a:t>
            </a:r>
            <a:endParaRPr lang="en-US" dirty="0">
              <a:cs typeface="B Arshia" pitchFamily="2" charset="-7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a-IR" smtClean="0">
                <a:cs typeface="B Nazanin" pitchFamily="2" charset="-78"/>
              </a:rPr>
              <a:t>یک لیوان یا </a:t>
            </a:r>
            <a:r>
              <a:rPr lang="en-US" smtClean="0">
                <a:cs typeface="B Nazanin" pitchFamily="2" charset="-78"/>
              </a:rPr>
              <a:t>cc</a:t>
            </a:r>
            <a:r>
              <a:rPr lang="fa-IR" smtClean="0">
                <a:cs typeface="B Nazanin" pitchFamily="2" charset="-78"/>
              </a:rPr>
              <a:t> 240 شیر یا ماست</a:t>
            </a:r>
          </a:p>
          <a:p>
            <a:pPr eaLnBrk="1" hangingPunct="1"/>
            <a:r>
              <a:rPr lang="fa-IR" smtClean="0">
                <a:cs typeface="B Nazanin" pitchFamily="2" charset="-78"/>
              </a:rPr>
              <a:t>یک سوم لیوان شیر خشک</a:t>
            </a:r>
          </a:p>
          <a:p>
            <a:pPr eaLnBrk="1" hangingPunct="1"/>
            <a:r>
              <a:rPr lang="fa-IR" smtClean="0">
                <a:cs typeface="B Nazanin" pitchFamily="2" charset="-78"/>
              </a:rPr>
              <a:t>نصف لیوان یا </a:t>
            </a:r>
            <a:r>
              <a:rPr lang="en-US" smtClean="0">
                <a:cs typeface="B Nazanin" pitchFamily="2" charset="-78"/>
              </a:rPr>
              <a:t>cc</a:t>
            </a:r>
            <a:r>
              <a:rPr lang="fa-IR" smtClean="0">
                <a:cs typeface="B Nazanin" pitchFamily="2" charset="-78"/>
              </a:rPr>
              <a:t> 120 ماست چکیده</a:t>
            </a:r>
          </a:p>
          <a:p>
            <a:pPr eaLnBrk="1" hangingPunct="1"/>
            <a:r>
              <a:rPr lang="fa-IR" smtClean="0">
                <a:cs typeface="B Nazanin" pitchFamily="2" charset="-78"/>
              </a:rPr>
              <a:t>45-60 گرم پنیر معادل 2 قوطی کبریت</a:t>
            </a:r>
          </a:p>
          <a:p>
            <a:pPr eaLnBrk="1" hangingPunct="1"/>
            <a:r>
              <a:rPr lang="fa-IR" smtClean="0">
                <a:cs typeface="B Nazanin" pitchFamily="2" charset="-78"/>
              </a:rPr>
              <a:t>الیوان کشک</a:t>
            </a:r>
            <a:endParaRPr lang="en-US" smtClean="0">
              <a:cs typeface="B Nazanin" pitchFamily="2" charset="-78"/>
            </a:endParaRPr>
          </a:p>
          <a:p>
            <a:pPr eaLnBrk="1" hangingPunct="1">
              <a:buFont typeface="Wingdings" pitchFamily="2" charset="2"/>
              <a:buNone/>
            </a:pPr>
            <a:endParaRPr lang="en-US" smtClean="0"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228600"/>
            <a:ext cx="8015287" cy="914400"/>
          </a:xfrm>
        </p:spPr>
        <p:txBody>
          <a:bodyPr/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fa-IR" dirty="0"/>
              <a:t>مقدار مورد نیاز روزانه </a:t>
            </a:r>
            <a:endParaRPr lang="en-US" dirty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a-IR" smtClean="0">
                <a:cs typeface="B Nazanin" pitchFamily="2" charset="-78"/>
              </a:rPr>
              <a:t>بالغین                  2-3 واحد</a:t>
            </a:r>
          </a:p>
          <a:p>
            <a:pPr eaLnBrk="1" hangingPunct="1"/>
            <a:r>
              <a:rPr lang="fa-IR" smtClean="0">
                <a:cs typeface="B Nazanin" pitchFamily="2" charset="-78"/>
              </a:rPr>
              <a:t>نوجوانان                 4 واحد </a:t>
            </a:r>
          </a:p>
          <a:p>
            <a:pPr eaLnBrk="1" hangingPunct="1"/>
            <a:r>
              <a:rPr lang="fa-IR" smtClean="0">
                <a:cs typeface="B Nazanin" pitchFamily="2" charset="-78"/>
              </a:rPr>
              <a:t>سالمندان                 3  واحد </a:t>
            </a:r>
          </a:p>
          <a:p>
            <a:pPr eaLnBrk="1" hangingPunct="1"/>
            <a:r>
              <a:rPr lang="fa-IR" smtClean="0">
                <a:cs typeface="B Nazanin" pitchFamily="2" charset="-78"/>
              </a:rPr>
              <a:t>زنان باردار و شیرده   4 واحد </a:t>
            </a:r>
            <a:endParaRPr lang="en-US" smtClean="0">
              <a:cs typeface="B Nazanin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a-IR" smtClean="0">
                <a:cs typeface="B Nazanin" pitchFamily="2" charset="-78"/>
              </a:rPr>
              <a:t>شیرکم چرب و پنیر کم نمک برای بالغین بر انواع پر چرب و شور ارجحیت دارد</a:t>
            </a:r>
          </a:p>
          <a:p>
            <a:pPr eaLnBrk="1" hangingPunct="1"/>
            <a:r>
              <a:rPr lang="fa-IR" sz="2800" smtClean="0">
                <a:cs typeface="B Nazanin" pitchFamily="2" charset="-78"/>
              </a:rPr>
              <a:t>پنير علاوه بر صبحانه بهمراه سبزيجات و يا در سالاد نيز مصرف شود</a:t>
            </a:r>
            <a:endParaRPr lang="fa-IR" smtClean="0">
              <a:cs typeface="B Nazanin" pitchFamily="2" charset="-78"/>
            </a:endParaRPr>
          </a:p>
          <a:p>
            <a:pPr eaLnBrk="1" hangingPunct="1"/>
            <a:r>
              <a:rPr lang="fa-IR" smtClean="0">
                <a:cs typeface="B Nazanin" pitchFamily="2" charset="-78"/>
              </a:rPr>
              <a:t>شیر بصورت ساده یا همراه غلات حجیم شده مثل شیرین گندمک ، برشتوک ... </a:t>
            </a:r>
            <a:r>
              <a:rPr lang="fa-IR" sz="2800" smtClean="0">
                <a:cs typeface="B Nazanin" pitchFamily="2" charset="-78"/>
              </a:rPr>
              <a:t>يا بصورت فرني و شيربرنج بعنوان دسر يا ميان وعده در کودکان</a:t>
            </a:r>
          </a:p>
          <a:p>
            <a:pPr eaLnBrk="1" hangingPunct="1">
              <a:lnSpc>
                <a:spcPct val="90000"/>
              </a:lnSpc>
            </a:pPr>
            <a:r>
              <a:rPr lang="fa-IR" sz="2800" smtClean="0">
                <a:cs typeface="B Nazanin" pitchFamily="2" charset="-78"/>
              </a:rPr>
              <a:t>از كشك درانواع غذاها (آش،كدو،بادمجان)استفاده شود</a:t>
            </a:r>
          </a:p>
          <a:p>
            <a:pPr eaLnBrk="1" hangingPunct="1">
              <a:lnSpc>
                <a:spcPct val="90000"/>
              </a:lnSpc>
            </a:pPr>
            <a:r>
              <a:rPr lang="fa-IR" sz="2800" smtClean="0">
                <a:cs typeface="B Nazanin" pitchFamily="2" charset="-78"/>
              </a:rPr>
              <a:t>اگر مصرف شير سبب ايجاد نفخ و مشكل گوارشي میشودپيشنهاد مي گرددمعادل مقدار توصيه شده از ماست يا پنير استفاده شود. </a:t>
            </a:r>
          </a:p>
          <a:p>
            <a:pPr eaLnBrk="1" hangingPunct="1"/>
            <a:endParaRPr lang="en-US" smtClean="0"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4348" y="714356"/>
            <a:ext cx="6826574" cy="744852"/>
          </a:xfrm>
        </p:spPr>
        <p:txBody>
          <a:bodyPr anchor="ctr"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fa-IR" sz="3600" dirty="0"/>
              <a:t>گروه میوه ها وسبزی ها</a:t>
            </a:r>
          </a:p>
        </p:txBody>
      </p:sp>
      <p:sp>
        <p:nvSpPr>
          <p:cNvPr id="18435" name="Text Placeholder 7"/>
          <p:cNvSpPr>
            <a:spLocks noGrp="1"/>
          </p:cNvSpPr>
          <p:nvPr>
            <p:ph type="body" idx="2"/>
          </p:nvPr>
        </p:nvSpPr>
        <p:spPr>
          <a:xfrm>
            <a:off x="1285875" y="3714750"/>
            <a:ext cx="5897563" cy="1500188"/>
          </a:xfrm>
        </p:spPr>
        <p:txBody>
          <a:bodyPr/>
          <a:lstStyle/>
          <a:p>
            <a:pPr algn="ctr" eaLnBrk="1" hangingPunct="1">
              <a:spcBef>
                <a:spcPct val="0"/>
              </a:spcBef>
              <a:spcAft>
                <a:spcPct val="0"/>
              </a:spcAft>
            </a:pPr>
            <a:r>
              <a:rPr lang="fa-IR" sz="2000" smtClean="0"/>
              <a:t>تامین انواع ویتامین ها</a:t>
            </a:r>
          </a:p>
          <a:p>
            <a:pPr algn="ctr" eaLnBrk="1" hangingPunct="1">
              <a:spcBef>
                <a:spcPct val="0"/>
              </a:spcBef>
              <a:spcAft>
                <a:spcPct val="0"/>
              </a:spcAft>
            </a:pPr>
            <a:r>
              <a:rPr lang="fa-IR" sz="2000" smtClean="0"/>
              <a:t> انواع املاح </a:t>
            </a:r>
          </a:p>
          <a:p>
            <a:pPr algn="ctr" eaLnBrk="1" hangingPunct="1">
              <a:spcBef>
                <a:spcPct val="0"/>
              </a:spcBef>
              <a:spcAft>
                <a:spcPct val="0"/>
              </a:spcAft>
            </a:pPr>
            <a:r>
              <a:rPr lang="fa-IR" sz="2000" smtClean="0"/>
              <a:t>فیبر</a:t>
            </a:r>
          </a:p>
        </p:txBody>
      </p:sp>
      <p:pic>
        <p:nvPicPr>
          <p:cNvPr id="18436" name="Picture 4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000250" y="2143125"/>
            <a:ext cx="4314825" cy="121443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a-IR" smtClean="0">
                <a:cs typeface="B Nazanin" pitchFamily="2" charset="-78"/>
              </a:rPr>
              <a:t>به سه دسته تقسیم میشوند</a:t>
            </a:r>
          </a:p>
          <a:p>
            <a:pPr eaLnBrk="1" hangingPunct="1"/>
            <a:r>
              <a:rPr lang="fa-IR" smtClean="0">
                <a:cs typeface="B Nazanin" pitchFamily="2" charset="-78"/>
              </a:rPr>
              <a:t> 1- سبزی ها ومیوه های غنی از ویتامین</a:t>
            </a:r>
            <a:r>
              <a:rPr lang="en-US" smtClean="0">
                <a:cs typeface="B Nazanin" pitchFamily="2" charset="-78"/>
              </a:rPr>
              <a:t>C</a:t>
            </a:r>
            <a:r>
              <a:rPr lang="fa-IR" smtClean="0">
                <a:cs typeface="B Nazanin" pitchFamily="2" charset="-78"/>
              </a:rPr>
              <a:t>مثل: گوجه فرنگی فلفل دلمه ای مرکبات توت فرنگی</a:t>
            </a:r>
          </a:p>
          <a:p>
            <a:pPr eaLnBrk="1" hangingPunct="1"/>
            <a:endParaRPr lang="en-US" smtClean="0">
              <a:cs typeface="B Nazanin" pitchFamily="2" charset="-78"/>
            </a:endParaRPr>
          </a:p>
          <a:p>
            <a:pPr eaLnBrk="1" hangingPunct="1"/>
            <a:r>
              <a:rPr lang="fa-IR" smtClean="0">
                <a:cs typeface="B Nazanin" pitchFamily="2" charset="-78"/>
              </a:rPr>
              <a:t>2- سبزی ها ومیوه های غنی ازپيش ساز  ویتامین</a:t>
            </a:r>
            <a:r>
              <a:rPr lang="en-US" smtClean="0">
                <a:cs typeface="B Nazanin" pitchFamily="2" charset="-78"/>
              </a:rPr>
              <a:t>A</a:t>
            </a:r>
            <a:r>
              <a:rPr lang="fa-IR" smtClean="0">
                <a:cs typeface="B Nazanin" pitchFamily="2" charset="-78"/>
              </a:rPr>
              <a:t>سبزیجات ومیوه جات سبز تیره ویا زرد و نارنجی از نظر پیش سازویتامین</a:t>
            </a:r>
            <a:r>
              <a:rPr lang="en-US" smtClean="0">
                <a:cs typeface="B Nazanin" pitchFamily="2" charset="-78"/>
              </a:rPr>
              <a:t> A</a:t>
            </a:r>
            <a:r>
              <a:rPr lang="fa-IR" smtClean="0">
                <a:cs typeface="B Nazanin" pitchFamily="2" charset="-78"/>
              </a:rPr>
              <a:t>غنی هستند مثل :اسفناج هویچ طالبی زرد الو شلیل</a:t>
            </a:r>
            <a:endParaRPr lang="en-US" smtClean="0">
              <a:cs typeface="B Nazanin" pitchFamily="2" charset="-78"/>
            </a:endParaRPr>
          </a:p>
          <a:p>
            <a:pPr eaLnBrk="1" hangingPunct="1"/>
            <a:endParaRPr lang="en-US" smtClean="0">
              <a:cs typeface="B Nazanin" pitchFamily="2" charset="-78"/>
            </a:endParaRPr>
          </a:p>
          <a:p>
            <a:pPr eaLnBrk="1" hangingPunct="1"/>
            <a:r>
              <a:rPr lang="fa-IR" smtClean="0">
                <a:cs typeface="B Nazanin" pitchFamily="2" charset="-78"/>
              </a:rPr>
              <a:t>3 – سایر سبزی هاو میوه جات مثل موز سیب گلابی انگور کرفس بادنجان کدو سبز  قارچ کاهو پیاز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a-IR" smtClean="0">
                <a:cs typeface="B Nazanin" pitchFamily="2" charset="-78"/>
              </a:rPr>
              <a:t>شست و شوى زياد</a:t>
            </a:r>
          </a:p>
          <a:p>
            <a:pPr eaLnBrk="1" hangingPunct="1"/>
            <a:r>
              <a:rPr lang="fa-IR" smtClean="0">
                <a:cs typeface="B Nazanin" pitchFamily="2" charset="-78"/>
              </a:rPr>
              <a:t>قرار گرفتن در معرض هوا يا نور خورشيد</a:t>
            </a:r>
          </a:p>
          <a:p>
            <a:pPr eaLnBrk="1" hangingPunct="1"/>
            <a:r>
              <a:rPr lang="fa-IR" smtClean="0">
                <a:cs typeface="B Nazanin" pitchFamily="2" charset="-78"/>
              </a:rPr>
              <a:t>پختن بمدت طولاني بخصوص در ظروف باز و همراه آب زياد بدون مصرف آب آن</a:t>
            </a:r>
          </a:p>
          <a:p>
            <a:pPr eaLnBrk="1" hangingPunct="1"/>
            <a:r>
              <a:rPr lang="fa-IR" smtClean="0">
                <a:cs typeface="B Nazanin" pitchFamily="2" charset="-78"/>
              </a:rPr>
              <a:t>خرد کردن به فاصله زیاد از زمان مصرف</a:t>
            </a:r>
          </a:p>
          <a:p>
            <a:pPr eaLnBrk="1" hangingPunct="1">
              <a:buFont typeface="Wingdings 2" pitchFamily="18" charset="2"/>
              <a:buNone/>
            </a:pPr>
            <a:endParaRPr lang="fa-IR" smtClean="0">
              <a:cs typeface="B Nazanin" pitchFamily="2" charset="-78"/>
            </a:endParaRPr>
          </a:p>
          <a:p>
            <a:pPr algn="ctr" eaLnBrk="1" hangingPunct="1">
              <a:buFont typeface="Wingdings 2" pitchFamily="18" charset="2"/>
              <a:buNone/>
            </a:pPr>
            <a:r>
              <a:rPr lang="fa-IR" sz="2800" smtClean="0">
                <a:latin typeface="Abadi MT Condensed Light" pitchFamily="34" charset="0"/>
                <a:cs typeface="B Nazanin" pitchFamily="2" charset="-78"/>
              </a:rPr>
              <a:t>باعث تخريب و به هدر رفتن ويتامين هاى محلول در آب (</a:t>
            </a:r>
            <a:r>
              <a:rPr lang="en-US" sz="2800" smtClean="0">
                <a:latin typeface="Abadi MT Condensed Light" pitchFamily="34" charset="0"/>
                <a:cs typeface="B Nazanin" pitchFamily="2" charset="-78"/>
              </a:rPr>
              <a:t>B,C </a:t>
            </a:r>
            <a:r>
              <a:rPr lang="fa-IR" sz="2800" smtClean="0">
                <a:latin typeface="Abadi MT Condensed Light" pitchFamily="34" charset="0"/>
                <a:cs typeface="B Nazanin" pitchFamily="2" charset="-78"/>
              </a:rPr>
              <a:t>)</a:t>
            </a:r>
            <a:r>
              <a:rPr lang="en-US" sz="2800" smtClean="0">
                <a:latin typeface="Abadi MT Condensed Light" pitchFamily="34" charset="0"/>
                <a:cs typeface="B Nazanin" pitchFamily="2" charset="-78"/>
              </a:rPr>
              <a:t> </a:t>
            </a:r>
            <a:r>
              <a:rPr lang="fa-IR" sz="2800" smtClean="0">
                <a:latin typeface="Abadi MT Condensed Light" pitchFamily="34" charset="0"/>
                <a:cs typeface="B Nazanin" pitchFamily="2" charset="-78"/>
              </a:rPr>
              <a:t>مى شوند</a:t>
            </a:r>
            <a:endParaRPr lang="en-US" smtClean="0">
              <a:latin typeface="Abadi MT Condensed Light" pitchFamily="34" charset="0"/>
              <a:cs typeface="B Nazanin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fa-IR" sz="2800" smtClean="0">
                <a:cs typeface="B Nazanin" pitchFamily="2" charset="-78"/>
              </a:rPr>
              <a:t>افزايش مقاومت در برابر عفونت ها</a:t>
            </a:r>
          </a:p>
          <a:p>
            <a:pPr eaLnBrk="1" hangingPunct="1">
              <a:lnSpc>
                <a:spcPct val="80000"/>
              </a:lnSpc>
            </a:pPr>
            <a:r>
              <a:rPr lang="fa-IR" sz="2800" smtClean="0">
                <a:cs typeface="B Nazanin" pitchFamily="2" charset="-78"/>
              </a:rPr>
              <a:t>كمك به التيام زخم ها</a:t>
            </a:r>
          </a:p>
          <a:p>
            <a:pPr eaLnBrk="1" hangingPunct="1">
              <a:lnSpc>
                <a:spcPct val="80000"/>
              </a:lnSpc>
            </a:pPr>
            <a:r>
              <a:rPr lang="fa-IR" sz="2800" smtClean="0">
                <a:cs typeface="B Nazanin" pitchFamily="2" charset="-78"/>
              </a:rPr>
              <a:t>تامين سلامت و بينايي</a:t>
            </a:r>
          </a:p>
          <a:p>
            <a:pPr eaLnBrk="1" hangingPunct="1">
              <a:lnSpc>
                <a:spcPct val="80000"/>
              </a:lnSpc>
            </a:pPr>
            <a:r>
              <a:rPr lang="fa-IR" sz="2800" smtClean="0">
                <a:cs typeface="B Nazanin" pitchFamily="2" charset="-78"/>
              </a:rPr>
              <a:t>سلامت پوست و بافت های مخاطی</a:t>
            </a:r>
          </a:p>
          <a:p>
            <a:pPr eaLnBrk="1" hangingPunct="1">
              <a:lnSpc>
                <a:spcPct val="80000"/>
              </a:lnSpc>
            </a:pPr>
            <a:r>
              <a:rPr lang="fa-IR" sz="2800" smtClean="0">
                <a:cs typeface="B Nazanin" pitchFamily="2" charset="-78"/>
              </a:rPr>
              <a:t>كمك به سوخت و ساز مواد در بدن</a:t>
            </a:r>
          </a:p>
          <a:p>
            <a:pPr eaLnBrk="1" hangingPunct="1">
              <a:lnSpc>
                <a:spcPct val="80000"/>
              </a:lnSpc>
            </a:pPr>
            <a:r>
              <a:rPr lang="fa-IR" sz="2800" smtClean="0">
                <a:cs typeface="B Nazanin" pitchFamily="2" charset="-78"/>
              </a:rPr>
              <a:t>تامین رشد به ویژه در سنین رشد</a:t>
            </a:r>
          </a:p>
          <a:p>
            <a:pPr eaLnBrk="1" hangingPunct="1">
              <a:lnSpc>
                <a:spcPct val="80000"/>
              </a:lnSpc>
            </a:pPr>
            <a:r>
              <a:rPr lang="fa-IR" sz="2800" smtClean="0">
                <a:cs typeface="B Nazanin" pitchFamily="2" charset="-78"/>
              </a:rPr>
              <a:t>خون سازی </a:t>
            </a:r>
          </a:p>
          <a:p>
            <a:pPr eaLnBrk="1" hangingPunct="1">
              <a:lnSpc>
                <a:spcPct val="80000"/>
              </a:lnSpc>
            </a:pPr>
            <a:r>
              <a:rPr lang="fa-IR" sz="2800" smtClean="0">
                <a:cs typeface="B Nazanin" pitchFamily="2" charset="-78"/>
              </a:rPr>
              <a:t>بهبود متابولیسم وسوخت وساز </a:t>
            </a:r>
          </a:p>
          <a:p>
            <a:pPr eaLnBrk="1" hangingPunct="1">
              <a:lnSpc>
                <a:spcPct val="80000"/>
              </a:lnSpc>
            </a:pPr>
            <a:r>
              <a:rPr lang="fa-IR" sz="2800" smtClean="0">
                <a:cs typeface="B Nazanin" pitchFamily="2" charset="-78"/>
              </a:rPr>
              <a:t>فیبر ها نقش مهمی در کاهش کلسترول خون، فشار خون  وکاهش بروز بیماریهای غیر واگیر به ویزه بیماریهای قلبی عروقی و سرطان هادارد </a:t>
            </a:r>
            <a:endParaRPr lang="en-US" sz="2800" smtClean="0">
              <a:cs typeface="B Nazanin" pitchFamily="2" charset="-78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 anchor="ctr"/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fa-IR" sz="2800" dirty="0" smtClean="0"/>
              <a:t>نقش ویتامین ها املاح و فیبر در سلامتی</a:t>
            </a:r>
            <a:endParaRPr lang="fa-I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fa-IR" sz="3200" dirty="0" smtClean="0"/>
              <a:t>مقدار مورد نیاز روزانه از گروه میوه ها</a:t>
            </a:r>
            <a:endParaRPr lang="en-US" sz="3200" b="0" dirty="0">
              <a:solidFill>
                <a:srgbClr val="FFFF00"/>
              </a:solidFill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a-IR" smtClean="0">
                <a:cs typeface="B Nazanin" pitchFamily="2" charset="-78"/>
              </a:rPr>
              <a:t>بالغین                      4-3 واحد</a:t>
            </a:r>
          </a:p>
          <a:p>
            <a:pPr eaLnBrk="1" hangingPunct="1"/>
            <a:r>
              <a:rPr lang="fa-IR" smtClean="0">
                <a:cs typeface="B Nazanin" pitchFamily="2" charset="-78"/>
              </a:rPr>
              <a:t>نوجوانان                    4 واحد </a:t>
            </a:r>
          </a:p>
          <a:p>
            <a:pPr eaLnBrk="1" hangingPunct="1"/>
            <a:r>
              <a:rPr lang="fa-IR" smtClean="0">
                <a:cs typeface="B Nazanin" pitchFamily="2" charset="-78"/>
              </a:rPr>
              <a:t>سالمندان                  3  واحد </a:t>
            </a:r>
          </a:p>
          <a:p>
            <a:pPr eaLnBrk="1" hangingPunct="1"/>
            <a:r>
              <a:rPr lang="fa-IR" smtClean="0">
                <a:cs typeface="B Nazanin" pitchFamily="2" charset="-78"/>
              </a:rPr>
              <a:t>زنان باردار و شیرده       4 واحد </a:t>
            </a:r>
            <a:endParaRPr lang="en-US" smtClean="0">
              <a:cs typeface="B Nazanin" pitchFamily="2" charset="-78"/>
            </a:endParaRPr>
          </a:p>
          <a:p>
            <a:pPr eaLnBrk="1" hangingPunct="1"/>
            <a:endParaRPr lang="fa-IR" smtClean="0">
              <a:cs typeface="B Nazanin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fa-IR" dirty="0" smtClean="0">
                <a:cs typeface="B Arshia" pitchFamily="2" charset="-78"/>
              </a:rPr>
              <a:t>مقدار یک سهم از میوه ها</a:t>
            </a:r>
            <a:endParaRPr lang="fa-IR" dirty="0"/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a-IR" smtClean="0">
                <a:cs typeface="B Nazanin" pitchFamily="2" charset="-78"/>
              </a:rPr>
              <a:t>هر سهم از ميوه شامل:يك عدد سيب، پرتقال يا موز متوسط، نصف ليوان كمپوت يا ميوه پخته،3عددزردالو،نصف ليوان حبه انگور،يك سوم طالبي کوچک ،نصف ليوان آب ميوه يا يا 2 قاشق غذاخورى ميوه خشك(برگه) مي باشد</a:t>
            </a:r>
            <a:endParaRPr lang="en-US" smtClean="0">
              <a:cs typeface="B Nazanin" pitchFamily="2" charset="-78"/>
            </a:endParaRPr>
          </a:p>
          <a:p>
            <a:pPr eaLnBrk="1" hangingPunct="1"/>
            <a:endParaRPr lang="fa-IR" smtClean="0">
              <a:cs typeface="B Nazanin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9" name="Rectangle 3"/>
          <p:cNvSpPr>
            <a:spLocks noGrp="1" noChangeArrowheads="1"/>
          </p:cNvSpPr>
          <p:nvPr>
            <p:ph idx="1"/>
          </p:nvPr>
        </p:nvSpPr>
        <p:spPr>
          <a:xfrm>
            <a:off x="571500" y="714375"/>
            <a:ext cx="7239000" cy="4846638"/>
          </a:xfrm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fa-IR" dirty="0" smtClean="0">
                <a:cs typeface="B Nazanin" pitchFamily="2" charset="-78"/>
              </a:rPr>
              <a:t>ميوه هارا متنوع مصرف کنید</a:t>
            </a:r>
            <a:endParaRPr lang="fa-IR" dirty="0">
              <a:cs typeface="B Nazanin" pitchFamily="2" charset="-78"/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fa-IR" dirty="0" smtClean="0">
                <a:cs typeface="B Nazanin" pitchFamily="2" charset="-78"/>
              </a:rPr>
              <a:t>بهتر است در هر روز از هرسه دسته از میوه ها استفاده شود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fa-IR" dirty="0" smtClean="0">
                <a:cs typeface="B Nazanin" pitchFamily="2" charset="-78"/>
              </a:rPr>
              <a:t>همراه وعده اصلی میتوانید از </a:t>
            </a:r>
            <a:r>
              <a:rPr lang="fa-IR" dirty="0">
                <a:cs typeface="B Nazanin" pitchFamily="2" charset="-78"/>
              </a:rPr>
              <a:t>انواع ميوه </a:t>
            </a:r>
            <a:r>
              <a:rPr lang="fa-IR" dirty="0" smtClean="0">
                <a:cs typeface="B Nazanin" pitchFamily="2" charset="-78"/>
              </a:rPr>
              <a:t>استفاده کنید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fa-IR" dirty="0" smtClean="0">
                <a:cs typeface="B Nazanin" pitchFamily="2" charset="-78"/>
              </a:rPr>
              <a:t>استفاده ازميوه هاى خشك مانند كشمش،توت خشك،انجير خشك،برگه هلو خرما و ... به عنوان ميان وعده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fa-IR" dirty="0" smtClean="0">
                <a:cs typeface="B Nazanin" pitchFamily="2" charset="-78"/>
              </a:rPr>
              <a:t>از آنجائى كه خود ميوه محتوى فيبر بيشترى نسبت آب ميوه مى باشد در صورت ابتلا به يبوست بجاى آب ميوه ازخود ميوه و ترجیحابا پوست( در انواعى كه پوست آنها قابل مصرف است) استفاده کنید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fa-IR" dirty="0" smtClean="0">
                <a:cs typeface="B Nazanin" pitchFamily="2" charset="-78"/>
              </a:rPr>
              <a:t>وقتی پوست میده را جدا کردید از قرار دادن آن در مجاورت هوا خودداری کنید زیرا ویتامین های ان مخصوصا ویتامین ث از بین میرود</a:t>
            </a:r>
            <a:endParaRPr lang="en-US" dirty="0" smtClean="0">
              <a:cs typeface="B Nazanin" pitchFamily="2" charset="-78"/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fa-IR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fa-IR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>
            <a:normAutofit fontScale="90000"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fa-IR" dirty="0" smtClean="0"/>
              <a:t>اهمیت شناخت گروه های غذایی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a-IR" smtClean="0">
                <a:cs typeface="B Nazanin" pitchFamily="2" charset="-78"/>
              </a:rPr>
              <a:t>شرط اصلی سلامت زیستن داشتن تغذیه صحیح است</a:t>
            </a:r>
          </a:p>
          <a:p>
            <a:pPr eaLnBrk="1" hangingPunct="1"/>
            <a:r>
              <a:rPr lang="fa-IR" smtClean="0">
                <a:cs typeface="B Nazanin" pitchFamily="2" charset="-78"/>
              </a:rPr>
              <a:t>تغذیه صحیح یعنی استفاده از </a:t>
            </a:r>
            <a:r>
              <a:rPr lang="fa-IR" u="sng" smtClean="0">
                <a:cs typeface="B Nazanin" pitchFamily="2" charset="-78"/>
              </a:rPr>
              <a:t>مقادیر </a:t>
            </a:r>
            <a:r>
              <a:rPr lang="fa-IR" smtClean="0">
                <a:cs typeface="B Nazanin" pitchFamily="2" charset="-78"/>
              </a:rPr>
              <a:t>کافی از </a:t>
            </a:r>
            <a:r>
              <a:rPr lang="fa-IR" u="sng" smtClean="0">
                <a:cs typeface="B Nazanin" pitchFamily="2" charset="-78"/>
              </a:rPr>
              <a:t>همه</a:t>
            </a:r>
            <a:r>
              <a:rPr lang="fa-IR" smtClean="0">
                <a:cs typeface="B Nazanin" pitchFamily="2" charset="-78"/>
              </a:rPr>
              <a:t> موادمغذی مورد نیاز برای حفظ سلامت در تمام </a:t>
            </a:r>
            <a:r>
              <a:rPr lang="fa-IR" u="sng" smtClean="0">
                <a:cs typeface="B Nazanin" pitchFamily="2" charset="-78"/>
              </a:rPr>
              <a:t>طول عمر</a:t>
            </a:r>
            <a:endParaRPr lang="en-US" u="sng" smtClean="0">
              <a:cs typeface="B Nazanin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fa-IR" dirty="0" smtClean="0"/>
              <a:t>سبزیجات</a:t>
            </a:r>
            <a:endParaRPr lang="fa-IR" dirty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928688" y="2000250"/>
            <a:ext cx="6215062" cy="4572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fa-IR" sz="2400" smtClean="0">
                <a:cs typeface="B Nazanin" pitchFamily="2" charset="-78"/>
              </a:rPr>
              <a:t>مقدار توصيه شده از سبزيها بطور متوسط 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a-IR" sz="2400" smtClean="0">
                <a:cs typeface="B Nazanin" pitchFamily="2" charset="-78"/>
              </a:rPr>
              <a:t>5-3</a:t>
            </a:r>
            <a:r>
              <a:rPr lang="fa-IR" smtClean="0">
                <a:cs typeface="B Nazanin" pitchFamily="2" charset="-78"/>
              </a:rPr>
              <a:t>سهم در روز</a:t>
            </a:r>
            <a:r>
              <a:rPr lang="fa-IR" sz="2400" smtClean="0">
                <a:cs typeface="B Nazanin" pitchFamily="2" charset="-78"/>
              </a:rPr>
              <a:t> است</a:t>
            </a:r>
          </a:p>
          <a:p>
            <a:pPr eaLnBrk="1" hangingPunct="1">
              <a:lnSpc>
                <a:spcPct val="80000"/>
              </a:lnSpc>
            </a:pPr>
            <a:r>
              <a:rPr lang="fa-IR" sz="2400" smtClean="0">
                <a:cs typeface="B Nazanin" pitchFamily="2" charset="-78"/>
              </a:rPr>
              <a:t>هر سهم سبزى معادل 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a-IR" sz="2400" smtClean="0">
                <a:cs typeface="B Nazanin" pitchFamily="2" charset="-78"/>
              </a:rPr>
              <a:t>يك ليوان سبزى خام برگدار يا سالاد سبزيجات يانصف ليوان سبزيجات پخته</a:t>
            </a:r>
          </a:p>
          <a:p>
            <a:pPr eaLnBrk="1" hangingPunct="1">
              <a:lnSpc>
                <a:spcPct val="80000"/>
              </a:lnSpc>
            </a:pPr>
            <a:endParaRPr lang="fa-IR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a-IR" sz="2400" smtClean="0">
                <a:cs typeface="B Nazanin" pitchFamily="2" charset="-78"/>
              </a:rPr>
              <a:t>برای شستن سبزی ها پس از پاک کردن و شستشوی اولیه ابتدا انرا در 5 لیتر آب ریخته ونصف قاشق چای خوری (5 قطره)مایع ظرفشویی به ان اضافه کنید و بهم بزنید پس از 5 دقیقه سبزی را از روی کفاب جدا کنید و انرا با اب سالم بشویید این کار برای جداشدن تخم انگل ها ضرورت دارد برای ضد عفونی کردن نصف قاشق چایخوری پودر پرکلرین را در 5 لیتر اب ریخته، سبزی را 5 دقیقه در ان قرار دهید مجددا بااب سالم بشویید و مصرف نمایید</a:t>
            </a:r>
          </a:p>
          <a:p>
            <a:pPr eaLnBrk="1" hangingPunct="1"/>
            <a:r>
              <a:rPr lang="fa-IR" sz="2400" smtClean="0">
                <a:cs typeface="B Nazanin" pitchFamily="2" charset="-78"/>
              </a:rPr>
              <a:t>برای پختن سبزی هااز اب کم استفاده کنید </a:t>
            </a:r>
          </a:p>
          <a:p>
            <a:pPr eaLnBrk="1" hangingPunct="1"/>
            <a:r>
              <a:rPr lang="fa-IR" sz="2400" smtClean="0">
                <a:cs typeface="B Nazanin" pitchFamily="2" charset="-78"/>
              </a:rPr>
              <a:t>اب حاصل از پختن سبزیها رادر غذا استفاده کنید</a:t>
            </a:r>
          </a:p>
          <a:p>
            <a:pPr eaLnBrk="1" hangingPunct="1"/>
            <a:r>
              <a:rPr lang="fa-IR" sz="2400" smtClean="0">
                <a:cs typeface="B Nazanin" pitchFamily="2" charset="-78"/>
              </a:rPr>
              <a:t>هنگام پختن سبزی  در ظرف راببندید</a:t>
            </a:r>
          </a:p>
          <a:p>
            <a:pPr eaLnBrk="1" hangingPunct="1"/>
            <a:r>
              <a:rPr lang="fa-IR" sz="2400" smtClean="0">
                <a:cs typeface="B Nazanin" pitchFamily="2" charset="-78"/>
              </a:rPr>
              <a:t>سبزی ها را تازه مصرف کنید و درصورت تمایل به طبخ انها بافاصله پس از خرد کردن بپزید</a:t>
            </a:r>
          </a:p>
          <a:p>
            <a:pPr eaLnBrk="1" hangingPunct="1"/>
            <a:endParaRPr lang="fa-IR" smtClean="0">
              <a:cs typeface="B Nazanin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fa-IR" dirty="0" smtClean="0"/>
              <a:t>گروه گوشت و جانشین ها</a:t>
            </a:r>
            <a:endParaRPr lang="fa-IR" dirty="0"/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a-IR" smtClean="0">
                <a:cs typeface="B Nazanin" pitchFamily="2" charset="-78"/>
              </a:rPr>
              <a:t>انواع گوشت های قرمز گاو وگوسفند وشتر</a:t>
            </a:r>
          </a:p>
          <a:p>
            <a:pPr eaLnBrk="1" hangingPunct="1"/>
            <a:r>
              <a:rPr lang="fa-IR" smtClean="0">
                <a:cs typeface="B Nazanin" pitchFamily="2" charset="-78"/>
              </a:rPr>
              <a:t>انواع گوشت سفید ماهی ها وپرندگان</a:t>
            </a:r>
          </a:p>
          <a:p>
            <a:pPr eaLnBrk="1" hangingPunct="1"/>
            <a:r>
              <a:rPr lang="fa-IR" smtClean="0">
                <a:cs typeface="B Nazanin" pitchFamily="2" charset="-78"/>
              </a:rPr>
              <a:t>تخم مرغ و احشائی مثل دل جگر زبان قلوه</a:t>
            </a:r>
          </a:p>
          <a:p>
            <a:pPr eaLnBrk="1" hangingPunct="1"/>
            <a:r>
              <a:rPr lang="fa-IR" smtClean="0">
                <a:cs typeface="B Nazanin" pitchFamily="2" charset="-78"/>
              </a:rPr>
              <a:t>انواع حبوبات و سویا</a:t>
            </a:r>
          </a:p>
          <a:p>
            <a:pPr eaLnBrk="1" hangingPunct="1"/>
            <a:r>
              <a:rPr lang="fa-IR" smtClean="0">
                <a:cs typeface="B Nazanin" pitchFamily="2" charset="-78"/>
              </a:rPr>
              <a:t>انواع مغز ها</a:t>
            </a:r>
          </a:p>
        </p:txBody>
      </p:sp>
      <p:pic>
        <p:nvPicPr>
          <p:cNvPr id="27652" name="Picture 2" descr="C:\Documents and Settings\taghzie\My Documents\My Pictures\new_pa56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43375" y="4286250"/>
            <a:ext cx="3209925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3" name="Picture 3" descr="C:\Documents and Settings\taghzie\My Documents\My Pictures\Quai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28688" y="4286250"/>
            <a:ext cx="2786062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a-IR" smtClean="0">
                <a:cs typeface="B Nazanin" pitchFamily="2" charset="-78"/>
              </a:rPr>
              <a:t>پروتئین اهن روی وبرخی ازویتامین های گروه ب</a:t>
            </a:r>
          </a:p>
          <a:p>
            <a:pPr eaLnBrk="1" hangingPunct="1"/>
            <a:r>
              <a:rPr lang="fa-IR" smtClean="0">
                <a:cs typeface="B Nazanin" pitchFamily="2" charset="-78"/>
              </a:rPr>
              <a:t>نقش مهم در رشد ونمو ،خون سازی وحفظ سلامتی در کلیه سنین، نمو سیستم عصبی و ماهیچه ای</a:t>
            </a:r>
          </a:p>
          <a:p>
            <a:pPr eaLnBrk="1" hangingPunct="1"/>
            <a:r>
              <a:rPr lang="fa-IR" smtClean="0">
                <a:cs typeface="B Nazanin" pitchFamily="2" charset="-78"/>
              </a:rPr>
              <a:t>از عمده ترين منابع تامين كننده پروتئين مورد نياز براي همه افراد درتمام سنین مي باشد</a:t>
            </a:r>
          </a:p>
          <a:p>
            <a:pPr eaLnBrk="1" hangingPunct="1"/>
            <a:endParaRPr lang="fa-IR" smtClean="0">
              <a:cs typeface="B Nazanin" pitchFamily="2" charset="-78"/>
            </a:endParaRPr>
          </a:p>
          <a:p>
            <a:pPr eaLnBrk="1" hangingPunct="1"/>
            <a:r>
              <a:rPr lang="fa-IR" smtClean="0">
                <a:cs typeface="B Nazanin" pitchFamily="2" charset="-78"/>
              </a:rPr>
              <a:t>اين گروه منابع خوبي از آهن،روي و ويتامينهاي گروه</a:t>
            </a:r>
            <a:r>
              <a:rPr lang="en-US" smtClean="0">
                <a:cs typeface="B Nazanin" pitchFamily="2" charset="-78"/>
              </a:rPr>
              <a:t>B</a:t>
            </a:r>
            <a:r>
              <a:rPr lang="fa-IR" smtClean="0">
                <a:cs typeface="B Nazanin" pitchFamily="2" charset="-78"/>
              </a:rPr>
              <a:t> نيز هستند</a:t>
            </a:r>
          </a:p>
          <a:p>
            <a:pPr eaLnBrk="1" hangingPunct="1"/>
            <a:endParaRPr lang="fa-IR" smtClean="0"/>
          </a:p>
          <a:p>
            <a:pPr eaLnBrk="1" hangingPunct="1"/>
            <a:endParaRPr lang="en-US" smtClean="0">
              <a:cs typeface="Tahoma" pitchFamily="34" charset="0"/>
            </a:endParaRPr>
          </a:p>
          <a:p>
            <a:pPr eaLnBrk="1" hangingPunct="1"/>
            <a:endParaRPr lang="fa-I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fa-IR" dirty="0" smtClean="0"/>
              <a:t>مقدار مورد نیاز</a:t>
            </a:r>
            <a:endParaRPr lang="fa-IR" dirty="0"/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a-IR" smtClean="0">
                <a:cs typeface="B Nazanin" pitchFamily="2" charset="-78"/>
              </a:rPr>
              <a:t>بالغین                  3-2 واحد</a:t>
            </a:r>
          </a:p>
          <a:p>
            <a:pPr eaLnBrk="1" hangingPunct="1"/>
            <a:r>
              <a:rPr lang="fa-IR" smtClean="0">
                <a:cs typeface="B Nazanin" pitchFamily="2" charset="-78"/>
              </a:rPr>
              <a:t>نوجوانان                 4-3 واحد </a:t>
            </a:r>
          </a:p>
          <a:p>
            <a:pPr eaLnBrk="1" hangingPunct="1"/>
            <a:r>
              <a:rPr lang="fa-IR" smtClean="0">
                <a:cs typeface="B Nazanin" pitchFamily="2" charset="-78"/>
              </a:rPr>
              <a:t>سالمندان                 3-2  واحد </a:t>
            </a:r>
          </a:p>
          <a:p>
            <a:pPr eaLnBrk="1" hangingPunct="1"/>
            <a:r>
              <a:rPr lang="fa-IR" smtClean="0">
                <a:cs typeface="B Nazanin" pitchFamily="2" charset="-78"/>
              </a:rPr>
              <a:t>زنان باردار و شیرده   4-3 واحد </a:t>
            </a:r>
            <a:endParaRPr lang="en-US" smtClean="0">
              <a:cs typeface="B Nazanin" pitchFamily="2" charset="-78"/>
            </a:endParaRPr>
          </a:p>
          <a:p>
            <a:pPr eaLnBrk="1" hangingPunct="1"/>
            <a:endParaRPr lang="fa-IR" smtClean="0">
              <a:cs typeface="B Nazanin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fa-IR" dirty="0" smtClean="0">
                <a:cs typeface="B Nazanin" pitchFamily="2" charset="-78"/>
              </a:rPr>
              <a:t>اندازه هر سهم</a:t>
            </a:r>
            <a:endParaRPr lang="fa-IR" dirty="0">
              <a:cs typeface="B Nazanin" pitchFamily="2" charset="-78"/>
            </a:endParaRP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a-IR" smtClean="0">
                <a:cs typeface="B Nazanin" pitchFamily="2" charset="-78"/>
              </a:rPr>
              <a:t>هر سهم برابر است با</a:t>
            </a:r>
          </a:p>
          <a:p>
            <a:pPr eaLnBrk="1" hangingPunct="1"/>
            <a:r>
              <a:rPr lang="fa-IR" smtClean="0">
                <a:cs typeface="B Nazanin" pitchFamily="2" charset="-78"/>
              </a:rPr>
              <a:t>60 گرم گوشت لخم پخته </a:t>
            </a:r>
          </a:p>
          <a:p>
            <a:pPr eaLnBrk="1" hangingPunct="1"/>
            <a:r>
              <a:rPr lang="fa-IR" smtClean="0">
                <a:cs typeface="B Nazanin" pitchFamily="2" charset="-78"/>
              </a:rPr>
              <a:t>دو عدد تخم مرغ</a:t>
            </a:r>
          </a:p>
          <a:p>
            <a:pPr eaLnBrk="1" hangingPunct="1"/>
            <a:r>
              <a:rPr lang="fa-IR" smtClean="0">
                <a:cs typeface="B Nazanin" pitchFamily="2" charset="-78"/>
              </a:rPr>
              <a:t>یک لیوان حبوبات پخته یا یک لیوات حبوبات خام</a:t>
            </a:r>
          </a:p>
          <a:p>
            <a:pPr eaLnBrk="1" hangingPunct="1"/>
            <a:r>
              <a:rPr lang="fa-IR" smtClean="0">
                <a:cs typeface="B Nazanin" pitchFamily="2" charset="-78"/>
              </a:rPr>
              <a:t>نصف لیوان از مغز ها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fa-IR" sz="2800" smtClean="0"/>
              <a:t> </a:t>
            </a:r>
            <a:r>
              <a:rPr lang="fa-IR" sz="2800" smtClean="0">
                <a:latin typeface="Abadi MT Condensed Light" pitchFamily="34" charset="0"/>
                <a:cs typeface="B Nazanin" pitchFamily="2" charset="-78"/>
              </a:rPr>
              <a:t>از مصرف تخم مرغ به صورت خام يا نيم بند خودداري گردد</a:t>
            </a:r>
          </a:p>
          <a:p>
            <a:pPr eaLnBrk="1" hangingPunct="1">
              <a:lnSpc>
                <a:spcPct val="80000"/>
              </a:lnSpc>
            </a:pPr>
            <a:r>
              <a:rPr lang="fa-IR" sz="2800" smtClean="0">
                <a:latin typeface="Abadi MT Condensed Light" pitchFamily="34" charset="0"/>
                <a:cs typeface="B Nazanin" pitchFamily="2" charset="-78"/>
              </a:rPr>
              <a:t>در هفته 4-3 عدد تخم مرغ مصرف کنید</a:t>
            </a:r>
          </a:p>
          <a:p>
            <a:pPr eaLnBrk="1" hangingPunct="1">
              <a:lnSpc>
                <a:spcPct val="80000"/>
              </a:lnSpc>
            </a:pPr>
            <a:r>
              <a:rPr lang="fa-IR" sz="2800" smtClean="0">
                <a:latin typeface="Abadi MT Condensed Light" pitchFamily="34" charset="0"/>
                <a:cs typeface="B Nazanin" pitchFamily="2" charset="-78"/>
              </a:rPr>
              <a:t>از ماهي حداقل دو وعده در هفته استفاده شود زيرا مصرف ماهي در تكامل سيستم عصبي و افزايش قواي ذهني جنين  ووزن گیری مناسب به ویژه در زنان باردار بسيار موثر است</a:t>
            </a:r>
          </a:p>
          <a:p>
            <a:pPr eaLnBrk="1" hangingPunct="1">
              <a:lnSpc>
                <a:spcPct val="80000"/>
              </a:lnSpc>
            </a:pPr>
            <a:r>
              <a:rPr lang="fa-IR" sz="2800" smtClean="0">
                <a:latin typeface="Abadi MT Condensed Light" pitchFamily="34" charset="0"/>
                <a:cs typeface="B Nazanin" pitchFamily="2" charset="-78"/>
              </a:rPr>
              <a:t>در طبخ انواع گوشت  و جگردقت شود تا </a:t>
            </a:r>
            <a:r>
              <a:rPr lang="fa-IR" sz="2800" smtClean="0">
                <a:latin typeface="Mitra" pitchFamily="2" charset="-78"/>
                <a:cs typeface="B Nazanin" pitchFamily="2" charset="-78"/>
              </a:rPr>
              <a:t>كاملا</a:t>
            </a:r>
            <a:r>
              <a:rPr lang="fa-IR" sz="2800" smtClean="0">
                <a:latin typeface="Abadi MT Condensed Light" pitchFamily="34" charset="0"/>
                <a:cs typeface="B Nazanin" pitchFamily="2" charset="-78"/>
              </a:rPr>
              <a:t> مغز پخت شود</a:t>
            </a:r>
            <a:endParaRPr lang="en-US" sz="2800" smtClean="0">
              <a:latin typeface="Abadi MT Condensed Light" pitchFamily="34" charset="0"/>
              <a:cs typeface="B Nazanin" pitchFamily="2" charset="-78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fa-IR" dirty="0" smtClean="0"/>
              <a:t>نکات مهم </a:t>
            </a:r>
            <a:endParaRPr lang="fa-I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a-IR" smtClean="0">
                <a:cs typeface="B Nazanin" pitchFamily="2" charset="-78"/>
              </a:rPr>
              <a:t>پیش از پخت چربی هایی را که به چشم میخورد ، جدا کنید</a:t>
            </a:r>
          </a:p>
          <a:p>
            <a:pPr eaLnBrk="1" hangingPunct="1"/>
            <a:r>
              <a:rPr lang="fa-IR" smtClean="0">
                <a:cs typeface="B Nazanin" pitchFamily="2" charset="-78"/>
              </a:rPr>
              <a:t>پوست مرغ را قبل از پخت جدا کنید</a:t>
            </a:r>
          </a:p>
          <a:p>
            <a:pPr eaLnBrk="1" hangingPunct="1"/>
            <a:r>
              <a:rPr lang="fa-IR" smtClean="0">
                <a:cs typeface="B Nazanin" pitchFamily="2" charset="-78"/>
              </a:rPr>
              <a:t>چربی وکلسترول مغز ، زبان وکله پاچه زیاد است در مصرف انها افراط نکنید</a:t>
            </a:r>
          </a:p>
          <a:p>
            <a:pPr eaLnBrk="1" hangingPunct="1"/>
            <a:r>
              <a:rPr lang="fa-IR" smtClean="0">
                <a:cs typeface="B Nazanin" pitchFamily="2" charset="-78"/>
              </a:rPr>
              <a:t>مصرف حبوبات به علت دارا بودن فیبر و پروتئین زیاد توصیه میشود</a:t>
            </a:r>
          </a:p>
          <a:p>
            <a:pPr eaLnBrk="1" hangingPunct="1"/>
            <a:r>
              <a:rPr lang="fa-IR" sz="2400" smtClean="0">
                <a:cs typeface="B Nazanin" pitchFamily="2" charset="-78"/>
              </a:rPr>
              <a:t>انواع مغزها مانند پسته،بادام،گردووفندق منابع خوبي از پروتئين و آهن هستند و مي توانند بعنوان ميان وعده برای </a:t>
            </a:r>
            <a:r>
              <a:rPr lang="fa-IR" sz="2000" smtClean="0">
                <a:cs typeface="B Nazanin" pitchFamily="2" charset="-78"/>
              </a:rPr>
              <a:t>تامین پروتئین انرژی و برخی از املاح </a:t>
            </a:r>
            <a:r>
              <a:rPr lang="fa-IR" sz="2400" smtClean="0">
                <a:cs typeface="B Nazanin" pitchFamily="2" charset="-78"/>
              </a:rPr>
              <a:t>استفاده شوند(شور نباشد)</a:t>
            </a:r>
            <a:endParaRPr lang="fa-IR" smtClean="0">
              <a:cs typeface="B Nazanin" pitchFamily="2" charset="-78"/>
            </a:endParaRPr>
          </a:p>
          <a:p>
            <a:pPr eaLnBrk="1" hangingPunct="1"/>
            <a:r>
              <a:rPr lang="fa-IR" smtClean="0">
                <a:cs typeface="B Nazanin" pitchFamily="2" charset="-7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6" descr="تغذيه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7813" y="1052513"/>
            <a:ext cx="5976937" cy="4681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795" name="WordArt 7"/>
          <p:cNvSpPr>
            <a:spLocks noChangeArrowheads="1" noChangeShapeType="1" noTextEdit="1"/>
          </p:cNvSpPr>
          <p:nvPr/>
        </p:nvSpPr>
        <p:spPr bwMode="auto">
          <a:xfrm>
            <a:off x="2987675" y="260350"/>
            <a:ext cx="2879725" cy="6207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3600" kern="10">
                <a:ln w="9525">
                  <a:solidFill>
                    <a:srgbClr val="CC0066"/>
                  </a:solidFill>
                  <a:round/>
                  <a:headEnd/>
                  <a:tailEnd/>
                </a:ln>
                <a:solidFill>
                  <a:srgbClr val="D60093"/>
                </a:solidFill>
                <a:latin typeface="+mn-cs"/>
                <a:ea typeface="+mn-cs"/>
                <a:cs typeface="+mn-cs"/>
              </a:rPr>
              <a:t>با آرزوی موفقیت</a:t>
            </a:r>
            <a:endParaRPr lang="en-US" sz="3600" kern="10">
              <a:ln w="9525">
                <a:solidFill>
                  <a:srgbClr val="CC0066"/>
                </a:solidFill>
                <a:round/>
                <a:headEnd/>
                <a:tailEnd/>
              </a:ln>
              <a:solidFill>
                <a:srgbClr val="D60093"/>
              </a:solidFill>
              <a:latin typeface="+mn-cs"/>
              <a:ea typeface="+mn-cs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ChangeArrowheads="1"/>
          </p:cNvSpPr>
          <p:nvPr/>
        </p:nvSpPr>
        <p:spPr bwMode="auto">
          <a:xfrm>
            <a:off x="0" y="1371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fa-IR">
              <a:latin typeface="Trebuchet MS" pitchFamily="34" charset="0"/>
              <a:cs typeface="Tahoma" pitchFamily="34" charset="0"/>
            </a:endParaRP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1828800" y="685800"/>
          <a:ext cx="4953000" cy="411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Photo Editor Photo" r:id="rId4" imgW="4277322" imgH="3362794" progId="">
                  <p:embed/>
                </p:oleObj>
              </mc:Choice>
              <mc:Fallback>
                <p:oleObj name="Photo Editor Photo" r:id="rId4" imgW="4277322" imgH="3362794" progId="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2525" r="3366"/>
                      <a:stretch>
                        <a:fillRect/>
                      </a:stretch>
                    </p:blipFill>
                    <p:spPr bwMode="auto">
                      <a:xfrm>
                        <a:off x="1828800" y="685800"/>
                        <a:ext cx="4953000" cy="411480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accent1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0000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1692275" y="692150"/>
            <a:ext cx="2216150" cy="571500"/>
          </a:xfrm>
          <a:prstGeom prst="rect">
            <a:avLst/>
          </a:prstGeom>
          <a:solidFill>
            <a:srgbClr val="FF99CC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lIns="0" rIns="0"/>
          <a:lstStyle/>
          <a:p>
            <a:r>
              <a:rPr lang="ar-SA" sz="1400" b="1">
                <a:solidFill>
                  <a:srgbClr val="FF0000"/>
                </a:solidFill>
                <a:latin typeface="Trebuchet MS" pitchFamily="34" charset="0"/>
                <a:cs typeface="Tahoma" pitchFamily="34" charset="0"/>
              </a:rPr>
              <a:t>     محتاطانه مصرف كنيد</a:t>
            </a:r>
          </a:p>
          <a:p>
            <a:pPr algn="ctr"/>
            <a:r>
              <a:rPr lang="ar-SA" sz="1200" b="1">
                <a:latin typeface="Times New Roman" pitchFamily="18" charset="0"/>
                <a:cs typeface="Times New Roman" pitchFamily="18" charset="0"/>
              </a:rPr>
              <a:t>گروه چربي ها روغنها  قندها شيريني ومربا</a:t>
            </a:r>
            <a:endParaRPr lang="ar-SA" sz="1200" b="1">
              <a:latin typeface="Times New Roman" pitchFamily="18" charset="0"/>
              <a:cs typeface="Tahoma" pitchFamily="34" charset="0"/>
            </a:endParaRPr>
          </a:p>
          <a:p>
            <a:endParaRPr lang="en-US">
              <a:latin typeface="Trebuchet MS" pitchFamily="34" charset="0"/>
              <a:cs typeface="Tahoma" pitchFamily="34" charset="0"/>
            </a:endParaRPr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1258888" y="1700213"/>
            <a:ext cx="1943100" cy="388937"/>
          </a:xfrm>
          <a:prstGeom prst="rect">
            <a:avLst/>
          </a:prstGeom>
          <a:solidFill>
            <a:srgbClr val="CCFFFF"/>
          </a:solidFill>
          <a:ln w="9525">
            <a:solidFill>
              <a:srgbClr val="003399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fa-IR" sz="1100" b="1">
                <a:solidFill>
                  <a:srgbClr val="0000FF"/>
                </a:solidFill>
                <a:latin typeface="Trebuchet MS" pitchFamily="34" charset="0"/>
                <a:cs typeface="Tahoma" pitchFamily="34" charset="0"/>
              </a:rPr>
              <a:t>در حد اعتدال مصرف كنيد</a:t>
            </a:r>
          </a:p>
        </p:txBody>
      </p:sp>
      <p:sp>
        <p:nvSpPr>
          <p:cNvPr id="1030" name="Text Box 6"/>
          <p:cNvSpPr txBox="1">
            <a:spLocks noChangeArrowheads="1"/>
          </p:cNvSpPr>
          <p:nvPr/>
        </p:nvSpPr>
        <p:spPr bwMode="auto">
          <a:xfrm>
            <a:off x="5651500" y="1773238"/>
            <a:ext cx="1992313" cy="360362"/>
          </a:xfrm>
          <a:prstGeom prst="rect">
            <a:avLst/>
          </a:prstGeom>
          <a:solidFill>
            <a:srgbClr val="CCFFFF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/>
          <a:lstStyle/>
          <a:p>
            <a:r>
              <a:rPr lang="fa-IR" sz="1100" b="1">
                <a:solidFill>
                  <a:srgbClr val="0000FF"/>
                </a:solidFill>
                <a:latin typeface="Trebuchet MS" pitchFamily="34" charset="0"/>
                <a:cs typeface="Tahoma" pitchFamily="34" charset="0"/>
              </a:rPr>
              <a:t>در حد اعتدال مصرف كنيد</a:t>
            </a:r>
          </a:p>
        </p:txBody>
      </p:sp>
      <p:sp>
        <p:nvSpPr>
          <p:cNvPr id="1031" name="Text Box 7"/>
          <p:cNvSpPr txBox="1">
            <a:spLocks noChangeArrowheads="1"/>
          </p:cNvSpPr>
          <p:nvPr/>
        </p:nvSpPr>
        <p:spPr bwMode="auto">
          <a:xfrm>
            <a:off x="6084888" y="2852738"/>
            <a:ext cx="2085975" cy="322262"/>
          </a:xfrm>
          <a:prstGeom prst="rect">
            <a:avLst/>
          </a:prstGeom>
          <a:solidFill>
            <a:srgbClr val="CCFFCC"/>
          </a:solidFill>
          <a:ln w="9525">
            <a:solidFill>
              <a:srgbClr val="336600"/>
            </a:solidFill>
            <a:miter lim="800000"/>
            <a:headEnd/>
            <a:tailEnd/>
          </a:ln>
        </p:spPr>
        <p:txBody>
          <a:bodyPr lIns="0" rIns="108000"/>
          <a:lstStyle/>
          <a:p>
            <a:pPr algn="ctr"/>
            <a:r>
              <a:rPr lang="fa-IR" sz="1100" b="1">
                <a:solidFill>
                  <a:srgbClr val="008000"/>
                </a:solidFill>
                <a:latin typeface="Trebuchet MS" pitchFamily="34" charset="0"/>
                <a:cs typeface="Tahoma" pitchFamily="34" charset="0"/>
              </a:rPr>
              <a:t>سخاوتمندانه مصرف كنيد</a:t>
            </a:r>
          </a:p>
        </p:txBody>
      </p:sp>
      <p:sp>
        <p:nvSpPr>
          <p:cNvPr id="1032" name="Text Box 8"/>
          <p:cNvSpPr txBox="1">
            <a:spLocks noChangeArrowheads="1"/>
          </p:cNvSpPr>
          <p:nvPr/>
        </p:nvSpPr>
        <p:spPr bwMode="auto">
          <a:xfrm>
            <a:off x="7019925" y="4005263"/>
            <a:ext cx="1906588" cy="423862"/>
          </a:xfrm>
          <a:prstGeom prst="rect">
            <a:avLst/>
          </a:prstGeom>
          <a:solidFill>
            <a:srgbClr val="FFCC99"/>
          </a:solidFill>
          <a:ln w="9525">
            <a:solidFill>
              <a:srgbClr val="808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fa-IR" sz="1100" b="1">
                <a:solidFill>
                  <a:srgbClr val="808000"/>
                </a:solidFill>
                <a:latin typeface="Trebuchet MS" pitchFamily="34" charset="0"/>
                <a:cs typeface="Tahoma" pitchFamily="34" charset="0"/>
              </a:rPr>
              <a:t>در حد نياز مصرف كنيد</a:t>
            </a:r>
          </a:p>
          <a:p>
            <a:pPr algn="ctr"/>
            <a:endParaRPr lang="en-US">
              <a:solidFill>
                <a:srgbClr val="FF6600"/>
              </a:solidFill>
              <a:latin typeface="Trebuchet MS" pitchFamily="34" charset="0"/>
              <a:cs typeface="Tahoma" pitchFamily="34" charset="0"/>
            </a:endParaRPr>
          </a:p>
        </p:txBody>
      </p:sp>
      <p:sp>
        <p:nvSpPr>
          <p:cNvPr id="50185" name="Rectangle 9"/>
          <p:cNvSpPr>
            <a:spLocks noChangeArrowheads="1"/>
          </p:cNvSpPr>
          <p:nvPr/>
        </p:nvSpPr>
        <p:spPr bwMode="auto">
          <a:xfrm>
            <a:off x="323850" y="5149850"/>
            <a:ext cx="782002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tabLst>
                <a:tab pos="2697163" algn="l"/>
              </a:tabLst>
              <a:defRPr/>
            </a:pPr>
            <a:r>
              <a:rPr lang="ar-SA" sz="1600" b="1" dirty="0">
                <a:solidFill>
                  <a:schemeClr val="tx2">
                    <a:lumMod val="75000"/>
                  </a:schemeClr>
                </a:solidFill>
                <a:latin typeface="+mn-lt"/>
                <a:cs typeface="+mn-cs"/>
              </a:rPr>
              <a:t>براي داشتن يك </a:t>
            </a:r>
            <a:r>
              <a:rPr lang="ar-SA" sz="1600" b="1" dirty="0">
                <a:latin typeface="+mn-lt"/>
                <a:cs typeface="+mn-cs"/>
              </a:rPr>
              <a:t>تغذيه سالم </a:t>
            </a:r>
            <a:r>
              <a:rPr lang="ar-SA" sz="1600" b="1" dirty="0">
                <a:solidFill>
                  <a:schemeClr val="tx2">
                    <a:lumMod val="75000"/>
                  </a:schemeClr>
                </a:solidFill>
                <a:latin typeface="+mn-lt"/>
                <a:cs typeface="+mn-cs"/>
              </a:rPr>
              <a:t>هيچ گروه غذايي از ديگري مهمتر نيست شما به همه آنها نياز داريد  آنچه مهم است </a:t>
            </a:r>
            <a:r>
              <a:rPr lang="ar-SA" sz="1600" b="1" dirty="0">
                <a:latin typeface="+mn-lt"/>
                <a:cs typeface="+mn-cs"/>
              </a:rPr>
              <a:t>مقدار </a:t>
            </a:r>
            <a:r>
              <a:rPr lang="ar-SA" sz="1600" b="1" dirty="0">
                <a:solidFill>
                  <a:schemeClr val="tx2">
                    <a:lumMod val="75000"/>
                  </a:schemeClr>
                </a:solidFill>
                <a:latin typeface="+mn-lt"/>
                <a:cs typeface="+mn-cs"/>
              </a:rPr>
              <a:t>مصرف است كه هرم غذايي بطور شماتيك نشان دهنده سهم ايده ال  هريك از گروه هاي غذايي در يك برنامه غذايي صحيح است</a:t>
            </a:r>
            <a:endParaRPr lang="en-US" sz="1600" b="1" dirty="0">
              <a:solidFill>
                <a:schemeClr val="tx2">
                  <a:lumMod val="75000"/>
                </a:schemeClr>
              </a:solidFill>
              <a:latin typeface="+mn-lt"/>
              <a:cs typeface="+mn-cs"/>
            </a:endParaRPr>
          </a:p>
          <a:p>
            <a:pPr algn="ctr" rtl="0" eaLnBrk="0" fontAlgn="auto" hangingPunct="0">
              <a:spcBef>
                <a:spcPts val="0"/>
              </a:spcBef>
              <a:spcAft>
                <a:spcPts val="0"/>
              </a:spcAft>
              <a:tabLst>
                <a:tab pos="2697163" algn="l"/>
              </a:tabLst>
              <a:defRPr/>
            </a:pPr>
            <a:endParaRPr lang="en-US" sz="1600" b="1" dirty="0">
              <a:solidFill>
                <a:schemeClr val="hlink"/>
              </a:solidFill>
              <a:latin typeface="+mn-lt"/>
              <a:cs typeface="+mn-cs"/>
            </a:endParaRPr>
          </a:p>
        </p:txBody>
      </p:sp>
      <p:sp>
        <p:nvSpPr>
          <p:cNvPr id="1034" name="Text Box 10"/>
          <p:cNvSpPr txBox="1">
            <a:spLocks noChangeArrowheads="1"/>
          </p:cNvSpPr>
          <p:nvPr/>
        </p:nvSpPr>
        <p:spPr bwMode="auto">
          <a:xfrm>
            <a:off x="539750" y="2708275"/>
            <a:ext cx="1944688" cy="398463"/>
          </a:xfrm>
          <a:prstGeom prst="rect">
            <a:avLst/>
          </a:prstGeom>
          <a:solidFill>
            <a:srgbClr val="CCFFCC"/>
          </a:solidFill>
          <a:ln w="9525">
            <a:solidFill>
              <a:srgbClr val="3366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fa-IR" sz="1100" b="1">
                <a:solidFill>
                  <a:srgbClr val="008000"/>
                </a:solidFill>
                <a:latin typeface="Trebuchet MS" pitchFamily="34" charset="0"/>
                <a:cs typeface="Tahoma" pitchFamily="34" charset="0"/>
              </a:rPr>
              <a:t>سخاوتمندانه  مصرف كنيد</a:t>
            </a:r>
          </a:p>
        </p:txBody>
      </p:sp>
      <p:sp>
        <p:nvSpPr>
          <p:cNvPr id="1035" name="Text Box 15"/>
          <p:cNvSpPr txBox="1">
            <a:spLocks noChangeArrowheads="1"/>
          </p:cNvSpPr>
          <p:nvPr/>
        </p:nvSpPr>
        <p:spPr bwMode="auto">
          <a:xfrm>
            <a:off x="3200400" y="2514600"/>
            <a:ext cx="838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Times New Roman" pitchFamily="18" charset="0"/>
              <a:cs typeface="Tahoma" pitchFamily="34" charset="0"/>
            </a:endParaRPr>
          </a:p>
        </p:txBody>
      </p:sp>
      <p:sp>
        <p:nvSpPr>
          <p:cNvPr id="1036" name="Text Box 16"/>
          <p:cNvSpPr txBox="1">
            <a:spLocks noChangeArrowheads="1"/>
          </p:cNvSpPr>
          <p:nvPr/>
        </p:nvSpPr>
        <p:spPr bwMode="auto">
          <a:xfrm>
            <a:off x="3352800" y="2590800"/>
            <a:ext cx="609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900" b="1">
                <a:solidFill>
                  <a:srgbClr val="0C0A00"/>
                </a:solidFill>
                <a:latin typeface="Times New Roman" pitchFamily="18" charset="0"/>
                <a:cs typeface="Tahoma" pitchFamily="34" charset="0"/>
              </a:rPr>
              <a:t>3-5</a:t>
            </a:r>
          </a:p>
        </p:txBody>
      </p:sp>
      <p:sp>
        <p:nvSpPr>
          <p:cNvPr id="1037" name="Text Box 17"/>
          <p:cNvSpPr txBox="1">
            <a:spLocks noChangeArrowheads="1"/>
          </p:cNvSpPr>
          <p:nvPr/>
        </p:nvSpPr>
        <p:spPr bwMode="auto">
          <a:xfrm>
            <a:off x="4724400" y="2590800"/>
            <a:ext cx="6858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800" b="1">
                <a:solidFill>
                  <a:srgbClr val="0C0A00"/>
                </a:solidFill>
                <a:latin typeface="Times New Roman" pitchFamily="18" charset="0"/>
                <a:cs typeface="Tahoma" pitchFamily="34" charset="0"/>
              </a:rPr>
              <a:t>3</a:t>
            </a:r>
          </a:p>
        </p:txBody>
      </p:sp>
      <p:sp>
        <p:nvSpPr>
          <p:cNvPr id="1038" name="Text Box 18"/>
          <p:cNvSpPr txBox="1">
            <a:spLocks noChangeArrowheads="1"/>
          </p:cNvSpPr>
          <p:nvPr/>
        </p:nvSpPr>
        <p:spPr bwMode="auto">
          <a:xfrm>
            <a:off x="3886200" y="3657600"/>
            <a:ext cx="10668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800" b="1">
                <a:solidFill>
                  <a:srgbClr val="0C0A00"/>
                </a:solidFill>
                <a:latin typeface="Times New Roman" pitchFamily="18" charset="0"/>
                <a:cs typeface="Tahoma" pitchFamily="34" charset="0"/>
              </a:rPr>
              <a:t>6-11</a:t>
            </a:r>
          </a:p>
        </p:txBody>
      </p:sp>
      <p:sp>
        <p:nvSpPr>
          <p:cNvPr id="1039" name="Text Box 20"/>
          <p:cNvSpPr txBox="1">
            <a:spLocks noChangeArrowheads="1"/>
          </p:cNvSpPr>
          <p:nvPr/>
        </p:nvSpPr>
        <p:spPr bwMode="auto">
          <a:xfrm>
            <a:off x="3733800" y="1600200"/>
            <a:ext cx="4572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b="1">
                <a:solidFill>
                  <a:srgbClr val="0C0A00"/>
                </a:solidFill>
                <a:latin typeface="Times New Roman" pitchFamily="18" charset="0"/>
                <a:cs typeface="Tahoma" pitchFamily="34" charset="0"/>
              </a:rPr>
              <a:t>2-3</a:t>
            </a:r>
          </a:p>
        </p:txBody>
      </p:sp>
    </p:spTree>
    <p:custDataLst>
      <p:tags r:id="rId2"/>
    </p:custDataLst>
  </p:cSld>
  <p:clrMapOvr>
    <a:masterClrMapping/>
  </p:clrMapOvr>
  <p:transition spd="med" advTm="33104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01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01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01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fa-IR" dirty="0"/>
              <a:t>مفهوم سهم یا واحد</a:t>
            </a: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a-IR" sz="2800" smtClean="0">
                <a:cs typeface="B Nazanin" pitchFamily="2" charset="-78"/>
              </a:rPr>
              <a:t>مقداری از موادغذایی مختلف در یک گروه که    می توانند جانشین یکدیگر شوند و دارای ارزش مشابه می باشند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None/>
            </a:pPr>
            <a:r>
              <a:rPr lang="fa-IR" sz="2800" smtClean="0">
                <a:cs typeface="B Nazanin" pitchFamily="2" charset="-78"/>
              </a:rPr>
              <a:t> (از نظر انرژی ،کربوهیدرات ،پروتئین وچربی)</a:t>
            </a:r>
            <a:endParaRPr lang="en-US" sz="2800" smtClean="0">
              <a:cs typeface="B Nazanin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9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 anchor="ctr"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fa-IR" sz="3400" dirty="0"/>
              <a:t>گروه نان وغلات</a:t>
            </a:r>
            <a:endParaRPr lang="en-US" sz="3400" dirty="0"/>
          </a:p>
        </p:txBody>
      </p:sp>
      <p:sp>
        <p:nvSpPr>
          <p:cNvPr id="10243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fa-IR" smtClean="0"/>
          </a:p>
          <a:p>
            <a:pPr eaLnBrk="1" hangingPunct="1"/>
            <a:endParaRPr lang="fa-IR" smtClean="0"/>
          </a:p>
          <a:p>
            <a:pPr eaLnBrk="1" hangingPunct="1"/>
            <a:endParaRPr lang="fa-IR" smtClean="0"/>
          </a:p>
          <a:p>
            <a:pPr eaLnBrk="1" hangingPunct="1"/>
            <a:endParaRPr lang="fa-IR" smtClean="0"/>
          </a:p>
          <a:p>
            <a:pPr eaLnBrk="1" hangingPunct="1"/>
            <a:endParaRPr lang="en-US" smtClean="0">
              <a:cs typeface="Tahoma" pitchFamily="34" charset="0"/>
            </a:endParaRPr>
          </a:p>
        </p:txBody>
      </p:sp>
      <p:pic>
        <p:nvPicPr>
          <p:cNvPr id="10244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3125" y="1571625"/>
            <a:ext cx="4535488" cy="1871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5" name="Rectangle 8"/>
          <p:cNvSpPr>
            <a:spLocks noChangeArrowheads="1"/>
          </p:cNvSpPr>
          <p:nvPr/>
        </p:nvSpPr>
        <p:spPr bwMode="auto">
          <a:xfrm>
            <a:off x="2071688" y="3857625"/>
            <a:ext cx="4572000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a-IR" sz="2400">
                <a:latin typeface="Trebuchet MS" pitchFamily="34" charset="0"/>
                <a:cs typeface="B Nazanin" pitchFamily="2" charset="-78"/>
              </a:rPr>
              <a:t>اصلی ترین منبع تامین انرژی</a:t>
            </a:r>
          </a:p>
          <a:p>
            <a:pPr algn="ctr"/>
            <a:r>
              <a:rPr lang="fa-IR" sz="2400">
                <a:latin typeface="Trebuchet MS" pitchFamily="34" charset="0"/>
                <a:cs typeface="B Nazanin" pitchFamily="2" charset="-78"/>
              </a:rPr>
              <a:t>غلات سبوس نگرفته سرشار از فیبر  غذایی </a:t>
            </a:r>
          </a:p>
          <a:p>
            <a:pPr algn="ctr"/>
            <a:r>
              <a:rPr lang="fa-IR" sz="2400">
                <a:latin typeface="Trebuchet MS" pitchFamily="34" charset="0"/>
                <a:cs typeface="B Nazanin" pitchFamily="2" charset="-78"/>
              </a:rPr>
              <a:t>منبع غنی ویتامین های گروه </a:t>
            </a:r>
            <a:r>
              <a:rPr lang="en-US" sz="2400">
                <a:latin typeface="Trebuchet MS" pitchFamily="34" charset="0"/>
                <a:cs typeface="B Nazanin" pitchFamily="2" charset="-78"/>
              </a:rPr>
              <a:t>B</a:t>
            </a:r>
            <a:r>
              <a:rPr lang="fa-IR" sz="2400">
                <a:latin typeface="Trebuchet MS" pitchFamily="34" charset="0"/>
                <a:cs typeface="B Nazanin" pitchFamily="2" charset="-78"/>
              </a:rPr>
              <a:t> </a:t>
            </a:r>
          </a:p>
          <a:p>
            <a:pPr algn="ctr"/>
            <a:r>
              <a:rPr lang="fa-IR" sz="2400">
                <a:latin typeface="Trebuchet MS" pitchFamily="34" charset="0"/>
                <a:cs typeface="B Nazanin" pitchFamily="2" charset="-78"/>
              </a:rPr>
              <a:t>تاثیر گذار بر رشد وسلامت سیستم عصبی</a:t>
            </a:r>
          </a:p>
          <a:p>
            <a:pPr algn="ctr"/>
            <a:r>
              <a:rPr lang="fa-IR" sz="2400">
                <a:latin typeface="Trebuchet MS" pitchFamily="34" charset="0"/>
                <a:cs typeface="B Nazanin" pitchFamily="2" charset="-78"/>
              </a:rPr>
              <a:t>مقدار مورد نیاز 6-11 سهم</a:t>
            </a:r>
          </a:p>
          <a:p>
            <a:pPr>
              <a:spcBef>
                <a:spcPct val="50000"/>
              </a:spcBef>
              <a:buFontTx/>
              <a:buChar char="•"/>
            </a:pPr>
            <a:endParaRPr lang="en-US" sz="3200">
              <a:latin typeface="Verdana" pitchFamily="34" charset="0"/>
              <a:cs typeface="B Nazanin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fa-IR">
                <a:cs typeface="B Arshia" pitchFamily="2" charset="-78"/>
              </a:rPr>
              <a:t>مقدار یک سهم از غلات</a:t>
            </a:r>
            <a:endParaRPr lang="en-US">
              <a:cs typeface="B Arshia" pitchFamily="2" charset="-78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a-IR" sz="2800" smtClean="0">
                <a:cs typeface="B Nazanin" pitchFamily="2" charset="-78"/>
              </a:rPr>
              <a:t>30گرم نان </a:t>
            </a:r>
          </a:p>
          <a:p>
            <a:pPr eaLnBrk="1" hangingPunct="1"/>
            <a:r>
              <a:rPr lang="fa-IR" sz="2800" smtClean="0">
                <a:cs typeface="B Nazanin" pitchFamily="2" charset="-78"/>
              </a:rPr>
              <a:t>نصف لیوان غلات پخته (بلغور ،جوپوست کنده، ذرت،...)</a:t>
            </a:r>
          </a:p>
          <a:p>
            <a:pPr eaLnBrk="1" hangingPunct="1">
              <a:buClr>
                <a:schemeClr val="tx1"/>
              </a:buClr>
            </a:pPr>
            <a:r>
              <a:rPr lang="fa-IR" sz="2800" smtClean="0">
                <a:cs typeface="B Nazanin" pitchFamily="2" charset="-78"/>
              </a:rPr>
              <a:t>یک سوم لیوان برنج پخته تقریبا معادل 5 قاشق غذا خوری</a:t>
            </a:r>
          </a:p>
          <a:p>
            <a:pPr eaLnBrk="1" hangingPunct="1">
              <a:buClr>
                <a:schemeClr val="tx1"/>
              </a:buClr>
            </a:pPr>
            <a:r>
              <a:rPr lang="fa-IR" sz="2800" smtClean="0">
                <a:cs typeface="B Nazanin" pitchFamily="2" charset="-78"/>
              </a:rPr>
              <a:t> 2قاشق غذا خوری برنج خام</a:t>
            </a:r>
          </a:p>
          <a:p>
            <a:pPr eaLnBrk="1" hangingPunct="1"/>
            <a:r>
              <a:rPr lang="fa-IR" sz="2800" smtClean="0">
                <a:cs typeface="B Nazanin" pitchFamily="2" charset="-78"/>
              </a:rPr>
              <a:t>نصف لیوان ماکارونی پخته یا یک چهارم لیوان ماکارونی خشک</a:t>
            </a:r>
          </a:p>
          <a:p>
            <a:pPr eaLnBrk="1" hangingPunct="1"/>
            <a:r>
              <a:rPr lang="fa-IR" sz="2800" smtClean="0">
                <a:cs typeface="B Nazanin" pitchFamily="2" charset="-78"/>
              </a:rPr>
              <a:t>3 قاشق غذا خوری آرد خشک</a:t>
            </a:r>
          </a:p>
          <a:p>
            <a:pPr eaLnBrk="1" hangingPunct="1"/>
            <a:r>
              <a:rPr lang="fa-IR" sz="2800" smtClean="0">
                <a:cs typeface="B Nazanin" pitchFamily="2" charset="-78"/>
              </a:rPr>
              <a:t>نصف لیوان یا معادل 90 گرم سیب زمینی آبپز </a:t>
            </a:r>
          </a:p>
          <a:p>
            <a:pPr eaLnBrk="1" hangingPunct="1">
              <a:buFont typeface="Wingdings" pitchFamily="2" charset="2"/>
              <a:buNone/>
            </a:pPr>
            <a:endParaRPr lang="en-US" sz="2800" smtClean="0">
              <a:cs typeface="B Nazanin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a-IR" smtClean="0">
                <a:cs typeface="B Nazanin" pitchFamily="2" charset="-78"/>
              </a:rPr>
              <a:t>مواد غذایی مثل گندم برشته ،شیرین گندمک، پاپ کرن، بیسکوئیت،ویفر کیک کلوچه نیز در گروه نان وغلات طبقه بندی می شوند</a:t>
            </a:r>
          </a:p>
          <a:p>
            <a:pPr eaLnBrk="1" hangingPunct="1"/>
            <a:r>
              <a:rPr lang="fa-IR" smtClean="0">
                <a:cs typeface="B Nazanin" pitchFamily="2" charset="-78"/>
              </a:rPr>
              <a:t>از نان هایی استفاده کنید که در تهیه آنها از جوش شیرین استفاده نشده باشد</a:t>
            </a:r>
          </a:p>
          <a:p>
            <a:pPr eaLnBrk="1" hangingPunct="1"/>
            <a:r>
              <a:rPr lang="fa-IR" smtClean="0">
                <a:cs typeface="B Nazanin" pitchFamily="2" charset="-78"/>
              </a:rPr>
              <a:t>کربوهیدارت موجود در برنج به سرعت هضم وجذب میشودبنابراین برنج برای جبران نیروی ماهیچه ها بعداز فعالیت های جسمی شدید مفید است </a:t>
            </a:r>
          </a:p>
          <a:p>
            <a:pPr eaLnBrk="1" hangingPunct="1"/>
            <a:endParaRPr lang="en-US" smtClean="0"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a-IR" smtClean="0">
                <a:cs typeface="B Nazanin" pitchFamily="2" charset="-78"/>
              </a:rPr>
              <a:t>غذا هایی که با غلات کامل مثل بلغور جو ،بلغور گندم ،جو پرک ، نان سنگک ، نان بربری تهیه میشوند منابع خوبی از فیبر هستند</a:t>
            </a:r>
          </a:p>
          <a:p>
            <a:pPr eaLnBrk="1" hangingPunct="1"/>
            <a:r>
              <a:rPr lang="fa-IR" smtClean="0">
                <a:cs typeface="B Nazanin" pitchFamily="2" charset="-78"/>
              </a:rPr>
              <a:t>فيبر موجود در غلات سبوس نگرفته در تنظيم حركات روده ها و پيشگيرى از يبوست به ویژه در دوران باردارى موثر است</a:t>
            </a:r>
          </a:p>
          <a:p>
            <a:pPr eaLnBrk="1" hangingPunct="1"/>
            <a:r>
              <a:rPr lang="fa-IR" smtClean="0">
                <a:cs typeface="B Nazanin" pitchFamily="2" charset="-78"/>
              </a:rPr>
              <a:t>برای کامل کردن پروتئین گروه نان وغلات بهتر است آنها را بصورت مخلوط با حبوبات مصرف کنید</a:t>
            </a:r>
          </a:p>
          <a:p>
            <a:pPr eaLnBrk="1" hangingPunct="1"/>
            <a:r>
              <a:rPr lang="fa-IR" smtClean="0">
                <a:cs typeface="B Nazanin" pitchFamily="2" charset="-78"/>
              </a:rPr>
              <a:t>برنج قهوه ای دارای سبوس حاوی منیزیم است که برای استحکام ماهیچه ها و ترکیب پروتئین بدن مورد نیاز است</a:t>
            </a:r>
            <a:endParaRPr lang="en-US" smtClean="0">
              <a:cs typeface="B Nazanin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fa-IR"/>
              <a:t>گروه شیر ولبنیات</a:t>
            </a:r>
            <a:endParaRPr lang="en-US"/>
          </a:p>
        </p:txBody>
      </p:sp>
      <p:pic>
        <p:nvPicPr>
          <p:cNvPr id="53254" name="Picture 6" descr="MILK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900113" y="1844675"/>
            <a:ext cx="2413000" cy="3657600"/>
          </a:xfrm>
        </p:spPr>
      </p:pic>
      <p:sp>
        <p:nvSpPr>
          <p:cNvPr id="14340" name="Rectangle 7"/>
          <p:cNvSpPr>
            <a:spLocks noGrp="1" noChangeArrowheads="1"/>
          </p:cNvSpPr>
          <p:nvPr>
            <p:ph sz="half" idx="2"/>
          </p:nvPr>
        </p:nvSpPr>
        <p:spPr>
          <a:xfrm>
            <a:off x="3429000" y="1643063"/>
            <a:ext cx="4610100" cy="4419600"/>
          </a:xfrm>
        </p:spPr>
        <p:txBody>
          <a:bodyPr/>
          <a:lstStyle/>
          <a:p>
            <a:pPr eaLnBrk="1" hangingPunct="1"/>
            <a:r>
              <a:rPr lang="fa-IR" smtClean="0">
                <a:cs typeface="B Nazanin" pitchFamily="2" charset="-78"/>
              </a:rPr>
              <a:t>مهمترین منبع کلسیم(99% کلسیم بدن در استخوان ها قرار دارد)</a:t>
            </a:r>
          </a:p>
          <a:p>
            <a:pPr eaLnBrk="1" hangingPunct="1"/>
            <a:r>
              <a:rPr lang="fa-IR" smtClean="0">
                <a:cs typeface="B Nazanin" pitchFamily="2" charset="-78"/>
              </a:rPr>
              <a:t>موثر در حفظ سلامت و استحکام استخوان ها </a:t>
            </a:r>
            <a:r>
              <a:rPr lang="fa-IR" u="sng" smtClean="0">
                <a:cs typeface="B Nazanin" pitchFamily="2" charset="-78"/>
              </a:rPr>
              <a:t>ودندان ها </a:t>
            </a:r>
            <a:r>
              <a:rPr lang="fa-IR" smtClean="0">
                <a:cs typeface="B Nazanin" pitchFamily="2" charset="-78"/>
              </a:rPr>
              <a:t>و ذخایر کلسیم بدن</a:t>
            </a:r>
          </a:p>
          <a:p>
            <a:pPr eaLnBrk="1" hangingPunct="1"/>
            <a:r>
              <a:rPr lang="fa-IR" smtClean="0">
                <a:cs typeface="B Nazanin" pitchFamily="2" charset="-78"/>
              </a:rPr>
              <a:t>تامین کننده کلسیم ،فسفر، </a:t>
            </a:r>
            <a:r>
              <a:rPr lang="fa-IR" u="sng" smtClean="0">
                <a:cs typeface="B Nazanin" pitchFamily="2" charset="-78"/>
              </a:rPr>
              <a:t>پروتئین</a:t>
            </a:r>
            <a:r>
              <a:rPr lang="fa-IR" smtClean="0">
                <a:cs typeface="B Nazanin" pitchFamily="2" charset="-78"/>
              </a:rPr>
              <a:t> با ارزش و انواع ویتامین های گروه </a:t>
            </a:r>
            <a:r>
              <a:rPr lang="en-US" smtClean="0">
                <a:cs typeface="B Nazanin" pitchFamily="2" charset="-78"/>
              </a:rPr>
              <a:t>A,B</a:t>
            </a:r>
            <a:endParaRPr lang="fa-IR" smtClean="0">
              <a:cs typeface="B Nazanin" pitchFamily="2" charset="-78"/>
            </a:endParaRPr>
          </a:p>
          <a:p>
            <a:pPr eaLnBrk="1" hangingPunct="1"/>
            <a:endParaRPr lang="en-US" smtClean="0">
              <a:cs typeface="B Nazanin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32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32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3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pulent">
    <a:dk1>
      <a:sysClr val="windowText" lastClr="000000"/>
    </a:dk1>
    <a:lt1>
      <a:sysClr val="window" lastClr="FFFFFF"/>
    </a:lt1>
    <a:dk2>
      <a:srgbClr val="B13F9A"/>
    </a:dk2>
    <a:lt2>
      <a:srgbClr val="F4E7ED"/>
    </a:lt2>
    <a:accent1>
      <a:srgbClr val="B83D68"/>
    </a:accent1>
    <a:accent2>
      <a:srgbClr val="AC66BB"/>
    </a:accent2>
    <a:accent3>
      <a:srgbClr val="DE6C36"/>
    </a:accent3>
    <a:accent4>
      <a:srgbClr val="F9B639"/>
    </a:accent4>
    <a:accent5>
      <a:srgbClr val="CF6DA4"/>
    </a:accent5>
    <a:accent6>
      <a:srgbClr val="FA8D3D"/>
    </a:accent6>
    <a:hlink>
      <a:srgbClr val="FFDE66"/>
    </a:hlink>
    <a:folHlink>
      <a:srgbClr val="D490C5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326</TotalTime>
  <Words>1410</Words>
  <Application>Microsoft Office PowerPoint</Application>
  <PresentationFormat>On-screen Show (4:3)</PresentationFormat>
  <Paragraphs>150</Paragraphs>
  <Slides>28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43" baseType="lpstr">
      <vt:lpstr>Abadi MT Condensed Light</vt:lpstr>
      <vt:lpstr>Arial</vt:lpstr>
      <vt:lpstr>B Arshia</vt:lpstr>
      <vt:lpstr>B Nazanin</vt:lpstr>
      <vt:lpstr>Calibri</vt:lpstr>
      <vt:lpstr>IranNastaliq</vt:lpstr>
      <vt:lpstr>Mitra</vt:lpstr>
      <vt:lpstr>Tahoma</vt:lpstr>
      <vt:lpstr>Times New Roman</vt:lpstr>
      <vt:lpstr>Trebuchet MS</vt:lpstr>
      <vt:lpstr>Verdana</vt:lpstr>
      <vt:lpstr>Wingdings</vt:lpstr>
      <vt:lpstr>Wingdings 2</vt:lpstr>
      <vt:lpstr>Opulent</vt:lpstr>
      <vt:lpstr>Photo Editor Photo</vt:lpstr>
      <vt:lpstr>PowerPoint Presentation</vt:lpstr>
      <vt:lpstr>اهمیت شناخت گروه های غذایی</vt:lpstr>
      <vt:lpstr>PowerPoint Presentation</vt:lpstr>
      <vt:lpstr>مفهوم سهم یا واحد</vt:lpstr>
      <vt:lpstr>گروه نان وغلات</vt:lpstr>
      <vt:lpstr>مقدار یک سهم از غلات</vt:lpstr>
      <vt:lpstr>PowerPoint Presentation</vt:lpstr>
      <vt:lpstr>PowerPoint Presentation</vt:lpstr>
      <vt:lpstr>گروه شیر ولبنیات</vt:lpstr>
      <vt:lpstr>مقدار یک سهم از لبنیات</vt:lpstr>
      <vt:lpstr>مقدار مورد نیاز روزانه </vt:lpstr>
      <vt:lpstr>PowerPoint Presentation</vt:lpstr>
      <vt:lpstr>گروه میوه ها وسبزی ها</vt:lpstr>
      <vt:lpstr>PowerPoint Presentation</vt:lpstr>
      <vt:lpstr>PowerPoint Presentation</vt:lpstr>
      <vt:lpstr>نقش ویتامین ها املاح و فیبر در سلامتی</vt:lpstr>
      <vt:lpstr>مقدار مورد نیاز روزانه از گروه میوه ها</vt:lpstr>
      <vt:lpstr>مقدار یک سهم از میوه ها</vt:lpstr>
      <vt:lpstr>PowerPoint Presentation</vt:lpstr>
      <vt:lpstr>سبزیجات</vt:lpstr>
      <vt:lpstr>PowerPoint Presentation</vt:lpstr>
      <vt:lpstr>گروه گوشت و جانشین ها</vt:lpstr>
      <vt:lpstr>PowerPoint Presentation</vt:lpstr>
      <vt:lpstr>مقدار مورد نیاز</vt:lpstr>
      <vt:lpstr>اندازه هر سهم</vt:lpstr>
      <vt:lpstr>نکات مهم </vt:lpstr>
      <vt:lpstr>PowerPoint Presentation</vt:lpstr>
      <vt:lpstr>PowerPoint Presentation</vt:lpstr>
    </vt:vector>
  </TitlesOfParts>
  <Company>MUMS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taghzieh</dc:creator>
  <cp:lastModifiedBy>Ehsan_rayaneh</cp:lastModifiedBy>
  <cp:revision>46</cp:revision>
  <dcterms:created xsi:type="dcterms:W3CDTF">2010-01-30T06:27:58Z</dcterms:created>
  <dcterms:modified xsi:type="dcterms:W3CDTF">2017-12-13T14:32:27Z</dcterms:modified>
</cp:coreProperties>
</file>